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xml" ContentType="application/inkml+xml"/>
  <Override PartName="/ppt/notesSlides/notesSlide2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99" r:id="rId6"/>
  </p:sldMasterIdLst>
  <p:notesMasterIdLst>
    <p:notesMasterId r:id="rId75"/>
  </p:notesMasterIdLst>
  <p:sldIdLst>
    <p:sldId id="261" r:id="rId7"/>
    <p:sldId id="262" r:id="rId8"/>
    <p:sldId id="294" r:id="rId9"/>
    <p:sldId id="818" r:id="rId10"/>
    <p:sldId id="819" r:id="rId11"/>
    <p:sldId id="295" r:id="rId12"/>
    <p:sldId id="268" r:id="rId13"/>
    <p:sldId id="269" r:id="rId14"/>
    <p:sldId id="299" r:id="rId15"/>
    <p:sldId id="297" r:id="rId16"/>
    <p:sldId id="300" r:id="rId17"/>
    <p:sldId id="301" r:id="rId18"/>
    <p:sldId id="263" r:id="rId19"/>
    <p:sldId id="314" r:id="rId20"/>
    <p:sldId id="315" r:id="rId21"/>
    <p:sldId id="309" r:id="rId22"/>
    <p:sldId id="313" r:id="rId23"/>
    <p:sldId id="311" r:id="rId24"/>
    <p:sldId id="312" r:id="rId25"/>
    <p:sldId id="304" r:id="rId26"/>
    <p:sldId id="310" r:id="rId27"/>
    <p:sldId id="318" r:id="rId28"/>
    <p:sldId id="302" r:id="rId29"/>
    <p:sldId id="303" r:id="rId30"/>
    <p:sldId id="296" r:id="rId31"/>
    <p:sldId id="278" r:id="rId32"/>
    <p:sldId id="305" r:id="rId33"/>
    <p:sldId id="298" r:id="rId34"/>
    <p:sldId id="306" r:id="rId35"/>
    <p:sldId id="266" r:id="rId36"/>
    <p:sldId id="257" r:id="rId37"/>
    <p:sldId id="258" r:id="rId38"/>
    <p:sldId id="259" r:id="rId39"/>
    <p:sldId id="260" r:id="rId40"/>
    <p:sldId id="320" r:id="rId41"/>
    <p:sldId id="287" r:id="rId42"/>
    <p:sldId id="288" r:id="rId43"/>
    <p:sldId id="321" r:id="rId44"/>
    <p:sldId id="264" r:id="rId45"/>
    <p:sldId id="322" r:id="rId46"/>
    <p:sldId id="270" r:id="rId47"/>
    <p:sldId id="265" r:id="rId48"/>
    <p:sldId id="323" r:id="rId49"/>
    <p:sldId id="271" r:id="rId50"/>
    <p:sldId id="272" r:id="rId51"/>
    <p:sldId id="273" r:id="rId52"/>
    <p:sldId id="274" r:id="rId53"/>
    <p:sldId id="275" r:id="rId54"/>
    <p:sldId id="276" r:id="rId55"/>
    <p:sldId id="277" r:id="rId56"/>
    <p:sldId id="267" r:id="rId57"/>
    <p:sldId id="324" r:id="rId58"/>
    <p:sldId id="326" r:id="rId59"/>
    <p:sldId id="283" r:id="rId60"/>
    <p:sldId id="284" r:id="rId61"/>
    <p:sldId id="327" r:id="rId62"/>
    <p:sldId id="281" r:id="rId63"/>
    <p:sldId id="289" r:id="rId64"/>
    <p:sldId id="282" r:id="rId65"/>
    <p:sldId id="285" r:id="rId66"/>
    <p:sldId id="286" r:id="rId67"/>
    <p:sldId id="280" r:id="rId68"/>
    <p:sldId id="307" r:id="rId69"/>
    <p:sldId id="308" r:id="rId70"/>
    <p:sldId id="292" r:id="rId71"/>
    <p:sldId id="291" r:id="rId72"/>
    <p:sldId id="817" r:id="rId73"/>
    <p:sldId id="293"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low, S. Allen" initials="DSA" lastIdx="2" clrIdx="0">
    <p:extLst>
      <p:ext uri="{19B8F6BF-5375-455C-9EA6-DF929625EA0E}">
        <p15:presenceInfo xmlns:p15="http://schemas.microsoft.com/office/powerpoint/2012/main" userId="S::Sherman.Dunlow@va.gov::e47a3743-5ef0-4994-9d38-e6c0996690fc" providerId="AD"/>
      </p:ext>
    </p:extLst>
  </p:cmAuthor>
  <p:cmAuthor id="2" name="Laracuente, Antonio J" initials="LAJ" lastIdx="2" clrIdx="1">
    <p:extLst>
      <p:ext uri="{19B8F6BF-5375-455C-9EA6-DF929625EA0E}">
        <p15:presenceInfo xmlns:p15="http://schemas.microsoft.com/office/powerpoint/2012/main" userId="S::Antonio.Laracuente03@va.gov::f26025aa-017e-46da-97dd-4f9d498fb1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5" autoAdjust="0"/>
  </p:normalViewPr>
  <p:slideViewPr>
    <p:cSldViewPr snapToGrid="0">
      <p:cViewPr varScale="1">
        <p:scale>
          <a:sx n="69" d="100"/>
          <a:sy n="69" d="100"/>
        </p:scale>
        <p:origin x="9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0T22:25:47.979"/>
    </inkml:context>
    <inkml:brush xml:id="br0">
      <inkml:brushProperty name="width" value="0.35" units="cm"/>
      <inkml:brushProperty name="height" value="0.35" units="cm"/>
      <inkml:brushProperty name="ignorePressure" value="1"/>
    </inkml:brush>
  </inkml:definitions>
  <inkml:trace contextRef="#ctx0" brushRef="#br0">1 1,'690'0,"-665"0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0T22:26:48.671"/>
    </inkml:context>
    <inkml:brush xml:id="br0">
      <inkml:brushProperty name="width" value="0.35" units="cm"/>
      <inkml:brushProperty name="height" value="0.35" units="cm"/>
      <inkml:brushProperty name="ignorePressure" value="1"/>
    </inkml:brush>
  </inkml:definitions>
  <inkml:trace contextRef="#ctx0" brushRef="#br0">1 0,'752'0,"-735"1,0 0,0 1,23 6,-13-1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0T22:28:29.022"/>
    </inkml:context>
    <inkml:brush xml:id="br0">
      <inkml:brushProperty name="width" value="0.35" units="cm"/>
      <inkml:brushProperty name="height" value="0.35" units="cm"/>
      <inkml:brushProperty name="ignorePressure" value="1"/>
    </inkml:brush>
  </inkml:definitions>
  <inkml:trace contextRef="#ctx0" brushRef="#br0">1 1,'366'0,"-333"2,0 1,34 7,41 5,215-12,-166-5,1151 2,-1283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0T22:28:58.831"/>
    </inkml:context>
    <inkml:brush xml:id="br0">
      <inkml:brushProperty name="width" value="0.35" units="cm"/>
      <inkml:brushProperty name="height" value="0.35" units="cm"/>
      <inkml:brushProperty name="ignorePressure" value="1"/>
    </inkml:brush>
  </inkml:definitions>
  <inkml:trace contextRef="#ctx0" brushRef="#br0">1 0,'0'1,"0"0,1 1,-1-1,0 0,1 0,-1-1,1 1,0 0,-1 0,1 0,0 0,-1 0,1 0,0-1,-1 1,1 0,0 0,0-1,0 1,0-1,0 1,0-1,0 1,0-1,1 1,1-1,32 6,-32-5,75 5,104-7,-68-1,847 2,-935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E361E-0EBC-423A-8848-0C18360270C4}" type="datetimeFigureOut">
              <a:rPr lang="en-US" smtClean="0"/>
              <a:t>6/29/2021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4DDF1-1D45-4A99-A69D-9053DDA40D1B}" type="slidenum">
              <a:rPr lang="en-US" smtClean="0"/>
              <a:t>‹#›</a:t>
            </a:fld>
            <a:endParaRPr lang="en-US" dirty="0"/>
          </a:p>
        </p:txBody>
      </p:sp>
    </p:spTree>
    <p:extLst>
      <p:ext uri="{BB962C8B-B14F-4D97-AF65-F5344CB8AC3E}">
        <p14:creationId xmlns:p14="http://schemas.microsoft.com/office/powerpoint/2010/main" val="112231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Tabitha Randall and I am hoping to assist you on getting started in RMS with the allocations and distributions. To have what you need to get started in RMS, you first need to access the RAFT for reports. RAFT is an extremely important tool to utilize for putting in the correct information.</a:t>
            </a:r>
          </a:p>
          <a:p>
            <a:r>
              <a:rPr lang="en-US" dirty="0"/>
              <a:t>Once you log in to RAFT, hover over Reports and Select ITA Reports. A menu will pop up on the left. Select ITA Budget Memo.</a:t>
            </a:r>
          </a:p>
        </p:txBody>
      </p:sp>
      <p:sp>
        <p:nvSpPr>
          <p:cNvPr id="4" name="Slide Number Placeholder 3"/>
          <p:cNvSpPr>
            <a:spLocks noGrp="1"/>
          </p:cNvSpPr>
          <p:nvPr>
            <p:ph type="sldNum" sz="quarter" idx="5"/>
          </p:nvPr>
        </p:nvSpPr>
        <p:spPr/>
        <p:txBody>
          <a:bodyPr/>
          <a:lstStyle/>
          <a:p>
            <a:fld id="{9CBDB905-21A4-4BB6-B2AB-CAECB646D60C}" type="slidenum">
              <a:rPr lang="en-US" smtClean="0"/>
              <a:t>31</a:t>
            </a:fld>
            <a:endParaRPr lang="en-US" dirty="0"/>
          </a:p>
        </p:txBody>
      </p:sp>
    </p:spTree>
    <p:extLst>
      <p:ext uri="{BB962C8B-B14F-4D97-AF65-F5344CB8AC3E}">
        <p14:creationId xmlns:p14="http://schemas.microsoft.com/office/powerpoint/2010/main" val="330694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I have placed in here is based off of my ITA Budget Memo Report we viewed a few slides ago. This is where it is divided between All Other, Salary, and Travel. Since this is from the ITA MEMO, I don’t have a traditional TDA number, so I used CYBLR, for Current Year BLRD Program. I use this same format for RRD, CSR, CSP and so forth for the ITA memo entries, and I also use the beginning of the year as the date. As you can see, there is also an alert here. RMS is very good about having alerts pop up if the information you’re inputting does not add up. The alert for this is because I input an incorrect amount across the quarters and those numbers did not add up to the Total Allotment Amount.</a:t>
            </a:r>
          </a:p>
        </p:txBody>
      </p:sp>
      <p:sp>
        <p:nvSpPr>
          <p:cNvPr id="4" name="Slide Number Placeholder 3"/>
          <p:cNvSpPr>
            <a:spLocks noGrp="1"/>
          </p:cNvSpPr>
          <p:nvPr>
            <p:ph type="sldNum" sz="quarter" idx="5"/>
          </p:nvPr>
        </p:nvSpPr>
        <p:spPr/>
        <p:txBody>
          <a:bodyPr/>
          <a:lstStyle/>
          <a:p>
            <a:fld id="{9CBDB905-21A4-4BB6-B2AB-CAECB646D60C}" type="slidenum">
              <a:rPr lang="en-US" smtClean="0"/>
              <a:t>40</a:t>
            </a:fld>
            <a:endParaRPr lang="en-US" dirty="0"/>
          </a:p>
        </p:txBody>
      </p:sp>
    </p:spTree>
    <p:extLst>
      <p:ext uri="{BB962C8B-B14F-4D97-AF65-F5344CB8AC3E}">
        <p14:creationId xmlns:p14="http://schemas.microsoft.com/office/powerpoint/2010/main" val="336996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 corrected my number and clicked save changes, the pop up comes up saying it was saved, and the document number is updated. It is also viewable on your Funds Allocation Transactions List.</a:t>
            </a:r>
          </a:p>
        </p:txBody>
      </p:sp>
      <p:sp>
        <p:nvSpPr>
          <p:cNvPr id="4" name="Slide Number Placeholder 3"/>
          <p:cNvSpPr>
            <a:spLocks noGrp="1"/>
          </p:cNvSpPr>
          <p:nvPr>
            <p:ph type="sldNum" sz="quarter" idx="5"/>
          </p:nvPr>
        </p:nvSpPr>
        <p:spPr/>
        <p:txBody>
          <a:bodyPr/>
          <a:lstStyle/>
          <a:p>
            <a:fld id="{9CBDB905-21A4-4BB6-B2AB-CAECB646D60C}" type="slidenum">
              <a:rPr lang="en-US" smtClean="0"/>
              <a:t>41</a:t>
            </a:fld>
            <a:endParaRPr lang="en-US" dirty="0"/>
          </a:p>
        </p:txBody>
      </p:sp>
    </p:spTree>
    <p:extLst>
      <p:ext uri="{BB962C8B-B14F-4D97-AF65-F5344CB8AC3E}">
        <p14:creationId xmlns:p14="http://schemas.microsoft.com/office/powerpoint/2010/main" val="25293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decided to go back to the main page, Click on Add, and select Add Funds Distribution.</a:t>
            </a:r>
          </a:p>
        </p:txBody>
      </p:sp>
      <p:sp>
        <p:nvSpPr>
          <p:cNvPr id="4" name="Slide Number Placeholder 3"/>
          <p:cNvSpPr>
            <a:spLocks noGrp="1"/>
          </p:cNvSpPr>
          <p:nvPr>
            <p:ph type="sldNum" sz="quarter" idx="5"/>
          </p:nvPr>
        </p:nvSpPr>
        <p:spPr/>
        <p:txBody>
          <a:bodyPr/>
          <a:lstStyle/>
          <a:p>
            <a:fld id="{9CBDB905-21A4-4BB6-B2AB-CAECB646D60C}" type="slidenum">
              <a:rPr lang="en-US" smtClean="0"/>
              <a:t>42</a:t>
            </a:fld>
            <a:endParaRPr lang="en-US" dirty="0"/>
          </a:p>
        </p:txBody>
      </p:sp>
    </p:spTree>
    <p:extLst>
      <p:ext uri="{BB962C8B-B14F-4D97-AF65-F5344CB8AC3E}">
        <p14:creationId xmlns:p14="http://schemas.microsoft.com/office/powerpoint/2010/main" val="428086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has a little more in-depth information needed versus the allocation page. Something to note is that for every Allocation Document you input, however many FCPs you listed on that document, you will have that many distributions. For example, my CYBLR Allocation had 3 FCPs, so I will have 3 CYBLR Distributions. The point is: in the Allocations, you’re placing the amount in an account. So I placed into 3 separate accounts: Salary, All Other, and Travel. But those funds belong into SubAccounts. So then you will then create a document that pulls from those fund control points into the investigator accounts. Reference the same TDA Number you used for the Distribution. For the ITA memo distributions, I add SAL, TRV, or AO for Salary, Travel, or All Other on my CYBLR. You will see this in the next slide. </a:t>
            </a:r>
          </a:p>
        </p:txBody>
      </p:sp>
      <p:sp>
        <p:nvSpPr>
          <p:cNvPr id="4" name="Slide Number Placeholder 3"/>
          <p:cNvSpPr>
            <a:spLocks noGrp="1"/>
          </p:cNvSpPr>
          <p:nvPr>
            <p:ph type="sldNum" sz="quarter" idx="5"/>
          </p:nvPr>
        </p:nvSpPr>
        <p:spPr/>
        <p:txBody>
          <a:bodyPr/>
          <a:lstStyle/>
          <a:p>
            <a:fld id="{9CBDB905-21A4-4BB6-B2AB-CAECB646D60C}" type="slidenum">
              <a:rPr lang="en-US" smtClean="0"/>
              <a:t>43</a:t>
            </a:fld>
            <a:endParaRPr lang="en-US" dirty="0"/>
          </a:p>
        </p:txBody>
      </p:sp>
    </p:spTree>
    <p:extLst>
      <p:ext uri="{BB962C8B-B14F-4D97-AF65-F5344CB8AC3E}">
        <p14:creationId xmlns:p14="http://schemas.microsoft.com/office/powerpoint/2010/main" val="1148739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document all filled out. I’ve selected the Control Point I pulled from and how much. Then I went through and distributed to the different Investigator accounts the amounts that belong to them from that fund control point. Remember, the amount is the amount from the specific fund control point, so if you distributed salary and you know they also have money in all other, you will have that all other amount in a different document.</a:t>
            </a:r>
          </a:p>
        </p:txBody>
      </p:sp>
      <p:sp>
        <p:nvSpPr>
          <p:cNvPr id="4" name="Slide Number Placeholder 3"/>
          <p:cNvSpPr>
            <a:spLocks noGrp="1"/>
          </p:cNvSpPr>
          <p:nvPr>
            <p:ph type="sldNum" sz="quarter" idx="5"/>
          </p:nvPr>
        </p:nvSpPr>
        <p:spPr/>
        <p:txBody>
          <a:bodyPr/>
          <a:lstStyle/>
          <a:p>
            <a:fld id="{9CBDB905-21A4-4BB6-B2AB-CAECB646D60C}" type="slidenum">
              <a:rPr lang="en-US" smtClean="0"/>
              <a:t>44</a:t>
            </a:fld>
            <a:endParaRPr lang="en-US" dirty="0"/>
          </a:p>
        </p:txBody>
      </p:sp>
    </p:spTree>
    <p:extLst>
      <p:ext uri="{BB962C8B-B14F-4D97-AF65-F5344CB8AC3E}">
        <p14:creationId xmlns:p14="http://schemas.microsoft.com/office/powerpoint/2010/main" val="84145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the three distributions listed as follows once you’ve completed them. Those total amounts should add up to the Allocation amount for the program that you initially created and that was provided to you from the RAFT ITA Budget Memo Report.</a:t>
            </a:r>
          </a:p>
        </p:txBody>
      </p:sp>
      <p:sp>
        <p:nvSpPr>
          <p:cNvPr id="4" name="Slide Number Placeholder 3"/>
          <p:cNvSpPr>
            <a:spLocks noGrp="1"/>
          </p:cNvSpPr>
          <p:nvPr>
            <p:ph type="sldNum" sz="quarter" idx="5"/>
          </p:nvPr>
        </p:nvSpPr>
        <p:spPr/>
        <p:txBody>
          <a:bodyPr/>
          <a:lstStyle/>
          <a:p>
            <a:fld id="{9CBDB905-21A4-4BB6-B2AB-CAECB646D60C}" type="slidenum">
              <a:rPr lang="en-US" smtClean="0"/>
              <a:t>45</a:t>
            </a:fld>
            <a:endParaRPr lang="en-US" dirty="0"/>
          </a:p>
        </p:txBody>
      </p:sp>
    </p:spTree>
    <p:extLst>
      <p:ext uri="{BB962C8B-B14F-4D97-AF65-F5344CB8AC3E}">
        <p14:creationId xmlns:p14="http://schemas.microsoft.com/office/powerpoint/2010/main" val="404213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check to see if your allocations and distribution amounts match up, the report that you’d use is the Administrator’s Summary Report. On the main RMS page, you will click on reports listed on the right. Then this box will pop up. Click on Status Reports and Select Administrators Summary Report.</a:t>
            </a:r>
          </a:p>
        </p:txBody>
      </p:sp>
      <p:sp>
        <p:nvSpPr>
          <p:cNvPr id="4" name="Slide Number Placeholder 3"/>
          <p:cNvSpPr>
            <a:spLocks noGrp="1"/>
          </p:cNvSpPr>
          <p:nvPr>
            <p:ph type="sldNum" sz="quarter" idx="5"/>
          </p:nvPr>
        </p:nvSpPr>
        <p:spPr/>
        <p:txBody>
          <a:bodyPr/>
          <a:lstStyle/>
          <a:p>
            <a:fld id="{9CBDB905-21A4-4BB6-B2AB-CAECB646D60C}" type="slidenum">
              <a:rPr lang="en-US" smtClean="0"/>
              <a:t>46</a:t>
            </a:fld>
            <a:endParaRPr lang="en-US" dirty="0"/>
          </a:p>
        </p:txBody>
      </p:sp>
    </p:spTree>
    <p:extLst>
      <p:ext uri="{BB962C8B-B14F-4D97-AF65-F5344CB8AC3E}">
        <p14:creationId xmlns:p14="http://schemas.microsoft.com/office/powerpoint/2010/main" val="4229069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see that this report is a long report and there is various information on it, but the beginning shows your Allocations and Distributions. The next few slides are to show the information that I’ve entered matches up.</a:t>
            </a:r>
          </a:p>
        </p:txBody>
      </p:sp>
      <p:sp>
        <p:nvSpPr>
          <p:cNvPr id="4" name="Slide Number Placeholder 3"/>
          <p:cNvSpPr>
            <a:spLocks noGrp="1"/>
          </p:cNvSpPr>
          <p:nvPr>
            <p:ph type="sldNum" sz="quarter" idx="5"/>
          </p:nvPr>
        </p:nvSpPr>
        <p:spPr/>
        <p:txBody>
          <a:bodyPr/>
          <a:lstStyle/>
          <a:p>
            <a:fld id="{9CBDB905-21A4-4BB6-B2AB-CAECB646D60C}" type="slidenum">
              <a:rPr lang="en-US" smtClean="0"/>
              <a:t>47</a:t>
            </a:fld>
            <a:endParaRPr lang="en-US" dirty="0"/>
          </a:p>
        </p:txBody>
      </p:sp>
    </p:spTree>
    <p:extLst>
      <p:ext uri="{BB962C8B-B14F-4D97-AF65-F5344CB8AC3E}">
        <p14:creationId xmlns:p14="http://schemas.microsoft.com/office/powerpoint/2010/main" val="2347987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if the cumulative amount from allocations matches distributions</a:t>
            </a:r>
          </a:p>
        </p:txBody>
      </p:sp>
      <p:sp>
        <p:nvSpPr>
          <p:cNvPr id="4" name="Slide Number Placeholder 3"/>
          <p:cNvSpPr>
            <a:spLocks noGrp="1"/>
          </p:cNvSpPr>
          <p:nvPr>
            <p:ph type="sldNum" sz="quarter" idx="5"/>
          </p:nvPr>
        </p:nvSpPr>
        <p:spPr/>
        <p:txBody>
          <a:bodyPr/>
          <a:lstStyle/>
          <a:p>
            <a:fld id="{9CBDB905-21A4-4BB6-B2AB-CAECB646D60C}" type="slidenum">
              <a:rPr lang="en-US" smtClean="0"/>
              <a:t>49</a:t>
            </a:fld>
            <a:endParaRPr lang="en-US" dirty="0"/>
          </a:p>
        </p:txBody>
      </p:sp>
    </p:spTree>
    <p:extLst>
      <p:ext uri="{BB962C8B-B14F-4D97-AF65-F5344CB8AC3E}">
        <p14:creationId xmlns:p14="http://schemas.microsoft.com/office/powerpoint/2010/main" val="1801058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it match?</a:t>
            </a:r>
          </a:p>
        </p:txBody>
      </p:sp>
      <p:sp>
        <p:nvSpPr>
          <p:cNvPr id="4" name="Slide Number Placeholder 3"/>
          <p:cNvSpPr>
            <a:spLocks noGrp="1"/>
          </p:cNvSpPr>
          <p:nvPr>
            <p:ph type="sldNum" sz="quarter" idx="5"/>
          </p:nvPr>
        </p:nvSpPr>
        <p:spPr/>
        <p:txBody>
          <a:bodyPr/>
          <a:lstStyle/>
          <a:p>
            <a:fld id="{9CBDB905-21A4-4BB6-B2AB-CAECB646D60C}" type="slidenum">
              <a:rPr lang="en-US" smtClean="0"/>
              <a:t>50</a:t>
            </a:fld>
            <a:endParaRPr lang="en-US" dirty="0"/>
          </a:p>
        </p:txBody>
      </p:sp>
    </p:spTree>
    <p:extLst>
      <p:ext uri="{BB962C8B-B14F-4D97-AF65-F5344CB8AC3E}">
        <p14:creationId xmlns:p14="http://schemas.microsoft.com/office/powerpoint/2010/main" val="232119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you’ve selected ITA Budget Memo, the following options pop up: Fiscal Year, Program, and Medical Center. Select the fiscal year. For Program you can leave the selection black if you’d like to see everything all at once, or you can select program by program. Then select your medical center if it doesn’t already automatically pop up. Click submit.</a:t>
            </a:r>
          </a:p>
        </p:txBody>
      </p:sp>
      <p:sp>
        <p:nvSpPr>
          <p:cNvPr id="4" name="Slide Number Placeholder 3"/>
          <p:cNvSpPr>
            <a:spLocks noGrp="1"/>
          </p:cNvSpPr>
          <p:nvPr>
            <p:ph type="sldNum" sz="quarter" idx="5"/>
          </p:nvPr>
        </p:nvSpPr>
        <p:spPr/>
        <p:txBody>
          <a:bodyPr/>
          <a:lstStyle/>
          <a:p>
            <a:fld id="{9CBDB905-21A4-4BB6-B2AB-CAECB646D60C}" type="slidenum">
              <a:rPr lang="en-US" smtClean="0"/>
              <a:t>32</a:t>
            </a:fld>
            <a:endParaRPr lang="en-US" dirty="0"/>
          </a:p>
        </p:txBody>
      </p:sp>
    </p:spTree>
    <p:extLst>
      <p:ext uri="{BB962C8B-B14F-4D97-AF65-F5344CB8AC3E}">
        <p14:creationId xmlns:p14="http://schemas.microsoft.com/office/powerpoint/2010/main" val="1456955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do we do after the ITAs are done? A good report that I like to use is the Budget Memo List. This report shows new money sent and money taken back, which is especially helpful for finding anything not included in the ITA report. So a few months after the start of the fiscal year, around December, I look up this report. Click on Reports, Select Budget Reports, Select Budget Memo List (Year to Date), Select your fiscal year, select months if you are looking for something specific, otherwise you can leave blank. Select your program, or if you want to see them all together leave blank. Make sure its your medical center and hit submit. Then select the option for how you want to view your report. This report is good for helping you find something you’re looking for or may have missed outside of the original ITA.</a:t>
            </a:r>
          </a:p>
          <a:p>
            <a:endParaRPr lang="en-US" dirty="0"/>
          </a:p>
        </p:txBody>
      </p:sp>
      <p:sp>
        <p:nvSpPr>
          <p:cNvPr id="4" name="Slide Number Placeholder 3"/>
          <p:cNvSpPr>
            <a:spLocks noGrp="1"/>
          </p:cNvSpPr>
          <p:nvPr>
            <p:ph type="sldNum" sz="quarter" idx="5"/>
          </p:nvPr>
        </p:nvSpPr>
        <p:spPr/>
        <p:txBody>
          <a:bodyPr/>
          <a:lstStyle/>
          <a:p>
            <a:fld id="{9CBDB905-21A4-4BB6-B2AB-CAECB646D60C}" type="slidenum">
              <a:rPr lang="en-US" smtClean="0"/>
              <a:t>52</a:t>
            </a:fld>
            <a:endParaRPr lang="en-US" dirty="0"/>
          </a:p>
        </p:txBody>
      </p:sp>
    </p:spTree>
    <p:extLst>
      <p:ext uri="{BB962C8B-B14F-4D97-AF65-F5344CB8AC3E}">
        <p14:creationId xmlns:p14="http://schemas.microsoft.com/office/powerpoint/2010/main" val="1050487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the TDA lists that my finance office sends to me requesting to know which fund control point to distribute to. As we established in our last training session, other facilities do different things, or some people have access to this information themselves without their finance involved. My finance reaches out to me with a list of undistributed TDAs and asks where to place them. These TDAs are of funds that have come in or requested a drawback that are not a part of the original ITA and need to have new allocation and distribution documents created for them.</a:t>
            </a:r>
          </a:p>
          <a:p>
            <a:endParaRPr lang="en-US" dirty="0"/>
          </a:p>
        </p:txBody>
      </p:sp>
      <p:sp>
        <p:nvSpPr>
          <p:cNvPr id="4" name="Slide Number Placeholder 3"/>
          <p:cNvSpPr>
            <a:spLocks noGrp="1"/>
          </p:cNvSpPr>
          <p:nvPr>
            <p:ph type="sldNum" sz="quarter" idx="5"/>
          </p:nvPr>
        </p:nvSpPr>
        <p:spPr/>
        <p:txBody>
          <a:bodyPr/>
          <a:lstStyle/>
          <a:p>
            <a:fld id="{9CBDB905-21A4-4BB6-B2AB-CAECB646D60C}" type="slidenum">
              <a:rPr lang="en-US" smtClean="0"/>
              <a:t>53</a:t>
            </a:fld>
            <a:endParaRPr lang="en-US" dirty="0"/>
          </a:p>
        </p:txBody>
      </p:sp>
    </p:spTree>
    <p:extLst>
      <p:ext uri="{BB962C8B-B14F-4D97-AF65-F5344CB8AC3E}">
        <p14:creationId xmlns:p14="http://schemas.microsoft.com/office/powerpoint/2010/main" val="3149757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pretty much the same process as the ITA memo distribution at the beginning, but you must decide your preference on how you want to do it moving forward. If you have a lump of TDAs that come in, do you want to lump the same programs together to do less documents or do you want to separate them out by TDA to track them that way? Here is an example of a withdrawal. This PI went to a different station, so the money is going away, so make sure you use the minus in your sections.</a:t>
            </a:r>
          </a:p>
        </p:txBody>
      </p:sp>
      <p:sp>
        <p:nvSpPr>
          <p:cNvPr id="4" name="Slide Number Placeholder 3"/>
          <p:cNvSpPr>
            <a:spLocks noGrp="1"/>
          </p:cNvSpPr>
          <p:nvPr>
            <p:ph type="sldNum" sz="quarter" idx="5"/>
          </p:nvPr>
        </p:nvSpPr>
        <p:spPr/>
        <p:txBody>
          <a:bodyPr/>
          <a:lstStyle/>
          <a:p>
            <a:fld id="{9CBDB905-21A4-4BB6-B2AB-CAECB646D60C}" type="slidenum">
              <a:rPr lang="en-US" smtClean="0"/>
              <a:t>54</a:t>
            </a:fld>
            <a:endParaRPr lang="en-US" dirty="0"/>
          </a:p>
        </p:txBody>
      </p:sp>
    </p:spTree>
    <p:extLst>
      <p:ext uri="{BB962C8B-B14F-4D97-AF65-F5344CB8AC3E}">
        <p14:creationId xmlns:p14="http://schemas.microsoft.com/office/powerpoint/2010/main" val="3564727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distributions, make sure your quarters are matching up from where you placed the distribution in allocations. And you can see there are three spots for amounts. They all have to match or add up, or you will get an alert, so have your minus amount in each spot and the totals add up.</a:t>
            </a:r>
          </a:p>
        </p:txBody>
      </p:sp>
      <p:sp>
        <p:nvSpPr>
          <p:cNvPr id="4" name="Slide Number Placeholder 3"/>
          <p:cNvSpPr>
            <a:spLocks noGrp="1"/>
          </p:cNvSpPr>
          <p:nvPr>
            <p:ph type="sldNum" sz="quarter" idx="5"/>
          </p:nvPr>
        </p:nvSpPr>
        <p:spPr/>
        <p:txBody>
          <a:bodyPr/>
          <a:lstStyle/>
          <a:p>
            <a:fld id="{9CBDB905-21A4-4BB6-B2AB-CAECB646D60C}" type="slidenum">
              <a:rPr lang="en-US" smtClean="0"/>
              <a:t>55</a:t>
            </a:fld>
            <a:endParaRPr lang="en-US" dirty="0"/>
          </a:p>
        </p:txBody>
      </p:sp>
    </p:spTree>
    <p:extLst>
      <p:ext uri="{BB962C8B-B14F-4D97-AF65-F5344CB8AC3E}">
        <p14:creationId xmlns:p14="http://schemas.microsoft.com/office/powerpoint/2010/main" val="2598394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salary short fall sent due to the RCS/CDA reports we do in April/May each year. The formula you fill out and send in shows how much you need to cover the salary. </a:t>
            </a:r>
          </a:p>
        </p:txBody>
      </p:sp>
      <p:sp>
        <p:nvSpPr>
          <p:cNvPr id="4" name="Slide Number Placeholder 3"/>
          <p:cNvSpPr>
            <a:spLocks noGrp="1"/>
          </p:cNvSpPr>
          <p:nvPr>
            <p:ph type="sldNum" sz="quarter" idx="5"/>
          </p:nvPr>
        </p:nvSpPr>
        <p:spPr/>
        <p:txBody>
          <a:bodyPr/>
          <a:lstStyle/>
          <a:p>
            <a:fld id="{9CBDB905-21A4-4BB6-B2AB-CAECB646D60C}" type="slidenum">
              <a:rPr lang="en-US" smtClean="0"/>
              <a:t>56</a:t>
            </a:fld>
            <a:endParaRPr lang="en-US" dirty="0"/>
          </a:p>
        </p:txBody>
      </p:sp>
    </p:spTree>
    <p:extLst>
      <p:ext uri="{BB962C8B-B14F-4D97-AF65-F5344CB8AC3E}">
        <p14:creationId xmlns:p14="http://schemas.microsoft.com/office/powerpoint/2010/main" val="2945667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distribution example. I mark it as additional funding and that it was a shortfall or a shortage from salary and attach it to the account it belongs to.</a:t>
            </a:r>
          </a:p>
        </p:txBody>
      </p:sp>
      <p:sp>
        <p:nvSpPr>
          <p:cNvPr id="4" name="Slide Number Placeholder 3"/>
          <p:cNvSpPr>
            <a:spLocks noGrp="1"/>
          </p:cNvSpPr>
          <p:nvPr>
            <p:ph type="sldNum" sz="quarter" idx="5"/>
          </p:nvPr>
        </p:nvSpPr>
        <p:spPr/>
        <p:txBody>
          <a:bodyPr/>
          <a:lstStyle/>
          <a:p>
            <a:fld id="{9CBDB905-21A4-4BB6-B2AB-CAECB646D60C}" type="slidenum">
              <a:rPr lang="en-US" smtClean="0"/>
              <a:t>57</a:t>
            </a:fld>
            <a:endParaRPr lang="en-US" dirty="0"/>
          </a:p>
        </p:txBody>
      </p:sp>
    </p:spTree>
    <p:extLst>
      <p:ext uri="{BB962C8B-B14F-4D97-AF65-F5344CB8AC3E}">
        <p14:creationId xmlns:p14="http://schemas.microsoft.com/office/powerpoint/2010/main" val="3714308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check to see how it looks in the Investigators account after you’ve placed both the allocation and distribution in, you can click reports on the main page, Select Account Status by Control Point Report, and select your Investigator account. </a:t>
            </a:r>
          </a:p>
        </p:txBody>
      </p:sp>
      <p:sp>
        <p:nvSpPr>
          <p:cNvPr id="4" name="Slide Number Placeholder 3"/>
          <p:cNvSpPr>
            <a:spLocks noGrp="1"/>
          </p:cNvSpPr>
          <p:nvPr>
            <p:ph type="sldNum" sz="quarter" idx="5"/>
          </p:nvPr>
        </p:nvSpPr>
        <p:spPr/>
        <p:txBody>
          <a:bodyPr/>
          <a:lstStyle/>
          <a:p>
            <a:fld id="{9CBDB905-21A4-4BB6-B2AB-CAECB646D60C}" type="slidenum">
              <a:rPr lang="en-US" smtClean="0"/>
              <a:t>58</a:t>
            </a:fld>
            <a:endParaRPr lang="en-US" dirty="0"/>
          </a:p>
        </p:txBody>
      </p:sp>
    </p:spTree>
    <p:extLst>
      <p:ext uri="{BB962C8B-B14F-4D97-AF65-F5344CB8AC3E}">
        <p14:creationId xmlns:p14="http://schemas.microsoft.com/office/powerpoint/2010/main" val="1650585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report you will see what came on the ITA memo and the additional funds that came in. Then the projected salary that will be charged for the PI and the remaining balance.</a:t>
            </a:r>
          </a:p>
        </p:txBody>
      </p:sp>
      <p:sp>
        <p:nvSpPr>
          <p:cNvPr id="4" name="Slide Number Placeholder 3"/>
          <p:cNvSpPr>
            <a:spLocks noGrp="1"/>
          </p:cNvSpPr>
          <p:nvPr>
            <p:ph type="sldNum" sz="quarter" idx="5"/>
          </p:nvPr>
        </p:nvSpPr>
        <p:spPr/>
        <p:txBody>
          <a:bodyPr/>
          <a:lstStyle/>
          <a:p>
            <a:fld id="{9CBDB905-21A4-4BB6-B2AB-CAECB646D60C}" type="slidenum">
              <a:rPr lang="en-US" smtClean="0"/>
              <a:t>59</a:t>
            </a:fld>
            <a:endParaRPr lang="en-US" dirty="0"/>
          </a:p>
        </p:txBody>
      </p:sp>
    </p:spTree>
    <p:extLst>
      <p:ext uri="{BB962C8B-B14F-4D97-AF65-F5344CB8AC3E}">
        <p14:creationId xmlns:p14="http://schemas.microsoft.com/office/powerpoint/2010/main" val="102805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another way to check if funds have been placed in your fund control place after you have told finance or done what you needed to do to place the TDAs into your fund control points. Here is a withdrawal of funds we saw earlier.</a:t>
            </a:r>
          </a:p>
        </p:txBody>
      </p:sp>
      <p:sp>
        <p:nvSpPr>
          <p:cNvPr id="4" name="Slide Number Placeholder 3"/>
          <p:cNvSpPr>
            <a:spLocks noGrp="1"/>
          </p:cNvSpPr>
          <p:nvPr>
            <p:ph type="sldNum" sz="quarter" idx="5"/>
          </p:nvPr>
        </p:nvSpPr>
        <p:spPr/>
        <p:txBody>
          <a:bodyPr/>
          <a:lstStyle/>
          <a:p>
            <a:fld id="{9CBDB905-21A4-4BB6-B2AB-CAECB646D60C}" type="slidenum">
              <a:rPr lang="en-US" smtClean="0"/>
              <a:t>60</a:t>
            </a:fld>
            <a:endParaRPr lang="en-US" dirty="0"/>
          </a:p>
        </p:txBody>
      </p:sp>
    </p:spTree>
    <p:extLst>
      <p:ext uri="{BB962C8B-B14F-4D97-AF65-F5344CB8AC3E}">
        <p14:creationId xmlns:p14="http://schemas.microsoft.com/office/powerpoint/2010/main" val="2018625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VSSC, which we went over in our previous training session. I searched on the Status Allowance and pulled up the F20 Daily Activity report for the fund control point that the previous withdrawal was supposed to come from, and we can see it here. One thing to keep in mind is if a few TDAs were distributed into the same account on the same day, they may have an accumulative amount, so know what you’re looking for. For example, two lines below our first example withdrawal, I see another withdrawal. I personally know that is for two project modifications and redistributions that were requested. The amounts for their TDAs equal the withdrawal amount listed.</a:t>
            </a:r>
          </a:p>
        </p:txBody>
      </p:sp>
      <p:sp>
        <p:nvSpPr>
          <p:cNvPr id="4" name="Slide Number Placeholder 3"/>
          <p:cNvSpPr>
            <a:spLocks noGrp="1"/>
          </p:cNvSpPr>
          <p:nvPr>
            <p:ph type="sldNum" sz="quarter" idx="5"/>
          </p:nvPr>
        </p:nvSpPr>
        <p:spPr/>
        <p:txBody>
          <a:bodyPr/>
          <a:lstStyle/>
          <a:p>
            <a:fld id="{9CBDB905-21A4-4BB6-B2AB-CAECB646D60C}" type="slidenum">
              <a:rPr lang="en-US" smtClean="0"/>
              <a:t>61</a:t>
            </a:fld>
            <a:endParaRPr lang="en-US" dirty="0"/>
          </a:p>
        </p:txBody>
      </p:sp>
    </p:spTree>
    <p:extLst>
      <p:ext uri="{BB962C8B-B14F-4D97-AF65-F5344CB8AC3E}">
        <p14:creationId xmlns:p14="http://schemas.microsoft.com/office/powerpoint/2010/main" val="131131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clicked submit, this is what you will see. To view it better you have the option to export it in either CSV, Excel, or PDF. I prefer to view in PDF, but I do know several prefer Excel due to the availability to edit or sort the cells. Select your option you prefer, and it should pop up for you. My examples will be in PDF.</a:t>
            </a:r>
          </a:p>
        </p:txBody>
      </p:sp>
      <p:sp>
        <p:nvSpPr>
          <p:cNvPr id="4" name="Slide Number Placeholder 3"/>
          <p:cNvSpPr>
            <a:spLocks noGrp="1"/>
          </p:cNvSpPr>
          <p:nvPr>
            <p:ph type="sldNum" sz="quarter" idx="5"/>
          </p:nvPr>
        </p:nvSpPr>
        <p:spPr/>
        <p:txBody>
          <a:bodyPr/>
          <a:lstStyle/>
          <a:p>
            <a:fld id="{9CBDB905-21A4-4BB6-B2AB-CAECB646D60C}" type="slidenum">
              <a:rPr lang="en-US" smtClean="0"/>
              <a:t>33</a:t>
            </a:fld>
            <a:endParaRPr lang="en-US" dirty="0"/>
          </a:p>
        </p:txBody>
      </p:sp>
    </p:spTree>
    <p:extLst>
      <p:ext uri="{BB962C8B-B14F-4D97-AF65-F5344CB8AC3E}">
        <p14:creationId xmlns:p14="http://schemas.microsoft.com/office/powerpoint/2010/main" val="1169395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two menu options of reports to go over to look up your Allocations and Distributions</a:t>
            </a:r>
          </a:p>
        </p:txBody>
      </p:sp>
      <p:sp>
        <p:nvSpPr>
          <p:cNvPr id="4" name="Slide Number Placeholder 3"/>
          <p:cNvSpPr>
            <a:spLocks noGrp="1"/>
          </p:cNvSpPr>
          <p:nvPr>
            <p:ph type="sldNum" sz="quarter" idx="5"/>
          </p:nvPr>
        </p:nvSpPr>
        <p:spPr/>
        <p:txBody>
          <a:bodyPr/>
          <a:lstStyle/>
          <a:p>
            <a:fld id="{9CBDB905-21A4-4BB6-B2AB-CAECB646D60C}" type="slidenum">
              <a:rPr lang="en-US" smtClean="0"/>
              <a:t>65</a:t>
            </a:fld>
            <a:endParaRPr lang="en-US" dirty="0"/>
          </a:p>
        </p:txBody>
      </p:sp>
    </p:spTree>
    <p:extLst>
      <p:ext uri="{BB962C8B-B14F-4D97-AF65-F5344CB8AC3E}">
        <p14:creationId xmlns:p14="http://schemas.microsoft.com/office/powerpoint/2010/main" val="111366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PDF I see for the ITA Budget Memo for my Program 821. If the PI receives salary as part of their study, it will be listed as a second line under their name.</a:t>
            </a:r>
          </a:p>
        </p:txBody>
      </p:sp>
      <p:sp>
        <p:nvSpPr>
          <p:cNvPr id="4" name="Slide Number Placeholder 3"/>
          <p:cNvSpPr>
            <a:spLocks noGrp="1"/>
          </p:cNvSpPr>
          <p:nvPr>
            <p:ph type="sldNum" sz="quarter" idx="5"/>
          </p:nvPr>
        </p:nvSpPr>
        <p:spPr/>
        <p:txBody>
          <a:bodyPr/>
          <a:lstStyle/>
          <a:p>
            <a:fld id="{9CBDB905-21A4-4BB6-B2AB-CAECB646D60C}" type="slidenum">
              <a:rPr lang="en-US" smtClean="0"/>
              <a:t>34</a:t>
            </a:fld>
            <a:endParaRPr lang="en-US" dirty="0"/>
          </a:p>
        </p:txBody>
      </p:sp>
    </p:spTree>
    <p:extLst>
      <p:ext uri="{BB962C8B-B14F-4D97-AF65-F5344CB8AC3E}">
        <p14:creationId xmlns:p14="http://schemas.microsoft.com/office/powerpoint/2010/main" val="87190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second page to my report. You will see a preliminary total for funds in the program, and then separately listed is travel allocations, and at the bottom the total allocated amount that is to arrive in this program 821.</a:t>
            </a:r>
          </a:p>
        </p:txBody>
      </p:sp>
      <p:sp>
        <p:nvSpPr>
          <p:cNvPr id="4" name="Slide Number Placeholder 3"/>
          <p:cNvSpPr>
            <a:spLocks noGrp="1"/>
          </p:cNvSpPr>
          <p:nvPr>
            <p:ph type="sldNum" sz="quarter" idx="5"/>
          </p:nvPr>
        </p:nvSpPr>
        <p:spPr/>
        <p:txBody>
          <a:bodyPr/>
          <a:lstStyle/>
          <a:p>
            <a:fld id="{9CBDB905-21A4-4BB6-B2AB-CAECB646D60C}" type="slidenum">
              <a:rPr lang="en-US" smtClean="0"/>
              <a:t>35</a:t>
            </a:fld>
            <a:endParaRPr lang="en-US" dirty="0"/>
          </a:p>
        </p:txBody>
      </p:sp>
    </p:spTree>
    <p:extLst>
      <p:ext uri="{BB962C8B-B14F-4D97-AF65-F5344CB8AC3E}">
        <p14:creationId xmlns:p14="http://schemas.microsoft.com/office/powerpoint/2010/main" val="343189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your report, you will need to calculate what you plan on placing in your Salary, All Other, and Travel Funds control Points. There are multiple ways to figure out your salary numbers and they are listed here. </a:t>
            </a:r>
          </a:p>
        </p:txBody>
      </p:sp>
      <p:sp>
        <p:nvSpPr>
          <p:cNvPr id="4" name="Slide Number Placeholder 3"/>
          <p:cNvSpPr>
            <a:spLocks noGrp="1"/>
          </p:cNvSpPr>
          <p:nvPr>
            <p:ph type="sldNum" sz="quarter" idx="5"/>
          </p:nvPr>
        </p:nvSpPr>
        <p:spPr/>
        <p:txBody>
          <a:bodyPr/>
          <a:lstStyle/>
          <a:p>
            <a:fld id="{9CBDB905-21A4-4BB6-B2AB-CAECB646D60C}" type="slidenum">
              <a:rPr lang="en-US" smtClean="0"/>
              <a:t>36</a:t>
            </a:fld>
            <a:endParaRPr lang="en-US" dirty="0"/>
          </a:p>
        </p:txBody>
      </p:sp>
    </p:spTree>
    <p:extLst>
      <p:ext uri="{BB962C8B-B14F-4D97-AF65-F5344CB8AC3E}">
        <p14:creationId xmlns:p14="http://schemas.microsoft.com/office/powerpoint/2010/main" val="236464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start in RMS I want to point out that the windows look very similar, so make sure you’re in the window you mean to be using. The best way (or my preferred way) to go about doing the data entry is to do your allocations before your distributions.</a:t>
            </a:r>
          </a:p>
        </p:txBody>
      </p:sp>
      <p:sp>
        <p:nvSpPr>
          <p:cNvPr id="4" name="Slide Number Placeholder 3"/>
          <p:cNvSpPr>
            <a:spLocks noGrp="1"/>
          </p:cNvSpPr>
          <p:nvPr>
            <p:ph type="sldNum" sz="quarter" idx="5"/>
          </p:nvPr>
        </p:nvSpPr>
        <p:spPr/>
        <p:txBody>
          <a:bodyPr/>
          <a:lstStyle/>
          <a:p>
            <a:fld id="{9CBDB905-21A4-4BB6-B2AB-CAECB646D60C}" type="slidenum">
              <a:rPr lang="en-US" smtClean="0"/>
              <a:t>37</a:t>
            </a:fld>
            <a:endParaRPr lang="en-US" dirty="0"/>
          </a:p>
        </p:txBody>
      </p:sp>
    </p:spTree>
    <p:extLst>
      <p:ext uri="{BB962C8B-B14F-4D97-AF65-F5344CB8AC3E}">
        <p14:creationId xmlns:p14="http://schemas.microsoft.com/office/powerpoint/2010/main" val="202186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get started in RMS. Go to the top of the program, click on Add and select Add Funds Allocation.</a:t>
            </a:r>
          </a:p>
        </p:txBody>
      </p:sp>
      <p:sp>
        <p:nvSpPr>
          <p:cNvPr id="4" name="Slide Number Placeholder 3"/>
          <p:cNvSpPr>
            <a:spLocks noGrp="1"/>
          </p:cNvSpPr>
          <p:nvPr>
            <p:ph type="sldNum" sz="quarter" idx="5"/>
          </p:nvPr>
        </p:nvSpPr>
        <p:spPr/>
        <p:txBody>
          <a:bodyPr/>
          <a:lstStyle/>
          <a:p>
            <a:fld id="{9CBDB905-21A4-4BB6-B2AB-CAECB646D60C}" type="slidenum">
              <a:rPr lang="en-US" smtClean="0"/>
              <a:t>38</a:t>
            </a:fld>
            <a:endParaRPr lang="en-US" dirty="0"/>
          </a:p>
        </p:txBody>
      </p:sp>
    </p:spTree>
    <p:extLst>
      <p:ext uri="{BB962C8B-B14F-4D97-AF65-F5344CB8AC3E}">
        <p14:creationId xmlns:p14="http://schemas.microsoft.com/office/powerpoint/2010/main" val="3038700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selected Add Funds Allocation, this pop-up box should appear to you. You’ll see Document Number is black. That number is automated once you save your document, and that number is not changeable. Your TDA or Reference Number is self explanatory, you’d place your TDA number there or a short reference code that you’d understand what it means in correlation with this document. Document Description is a short reference to the document. I often put the information listed on the TDA (PI name, Project ID). Document Date is the date the TDA came in. And the Total Allotment amount is the total amount you plan on putting into the program in this particular document.</a:t>
            </a:r>
          </a:p>
        </p:txBody>
      </p:sp>
      <p:sp>
        <p:nvSpPr>
          <p:cNvPr id="4" name="Slide Number Placeholder 3"/>
          <p:cNvSpPr>
            <a:spLocks noGrp="1"/>
          </p:cNvSpPr>
          <p:nvPr>
            <p:ph type="sldNum" sz="quarter" idx="5"/>
          </p:nvPr>
        </p:nvSpPr>
        <p:spPr/>
        <p:txBody>
          <a:bodyPr/>
          <a:lstStyle/>
          <a:p>
            <a:fld id="{9CBDB905-21A4-4BB6-B2AB-CAECB646D60C}" type="slidenum">
              <a:rPr lang="en-US" smtClean="0"/>
              <a:t>39</a:t>
            </a:fld>
            <a:endParaRPr lang="en-US" dirty="0"/>
          </a:p>
        </p:txBody>
      </p:sp>
    </p:spTree>
    <p:extLst>
      <p:ext uri="{BB962C8B-B14F-4D97-AF65-F5344CB8AC3E}">
        <p14:creationId xmlns:p14="http://schemas.microsoft.com/office/powerpoint/2010/main" val="953513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7F14EE75-C8CC-4776-8646-FCE586C27B42}"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2408091244"/>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5894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66561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409371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96199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14420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CC56-792E-4E9D-9D4C-8CB5EF803F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965F84-B24B-48DF-9C41-BF6613B26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346556-2215-4D64-BF3D-E8B53995ABC1}"/>
              </a:ext>
            </a:extLst>
          </p:cNvPr>
          <p:cNvSpPr>
            <a:spLocks noGrp="1"/>
          </p:cNvSpPr>
          <p:nvPr>
            <p:ph type="dt" sz="half" idx="10"/>
          </p:nvPr>
        </p:nvSpPr>
        <p:spPr/>
        <p:txBody>
          <a:bodyPr/>
          <a:lstStyle/>
          <a:p>
            <a:fld id="{26A07DBC-C15D-4BFD-91D0-1C1E9CD2225B}" type="datetimeFigureOut">
              <a:rPr lang="en-US" smtClean="0"/>
              <a:t>6/29/2021</a:t>
            </a:fld>
            <a:endParaRPr lang="en-US" dirty="0"/>
          </a:p>
        </p:txBody>
      </p:sp>
      <p:sp>
        <p:nvSpPr>
          <p:cNvPr id="5" name="Footer Placeholder 4">
            <a:extLst>
              <a:ext uri="{FF2B5EF4-FFF2-40B4-BE49-F238E27FC236}">
                <a16:creationId xmlns:a16="http://schemas.microsoft.com/office/drawing/2014/main" id="{343280EA-9A13-4106-B539-6196EA5282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2FB809-A194-4B6F-810E-48661C74A02C}"/>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58978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328794348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379224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582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4746644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908283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615365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744745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99689112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397437854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5687054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21803081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176428442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4224663189"/>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063002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14381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875160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168632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180427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177221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714623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582842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998564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846692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0950-12A8-4EC4-95E1-E537F105B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0D5282-CBA2-4B5C-B044-15342C2CC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19CAEA-A252-4807-8C52-8F4724BC0E1F}"/>
              </a:ext>
            </a:extLst>
          </p:cNvPr>
          <p:cNvSpPr>
            <a:spLocks noGrp="1"/>
          </p:cNvSpPr>
          <p:nvPr>
            <p:ph type="dt" sz="half" idx="10"/>
          </p:nvPr>
        </p:nvSpPr>
        <p:spPr/>
        <p:txBody>
          <a:bodyPr/>
          <a:lstStyle/>
          <a:p>
            <a:fld id="{8D940ADC-C877-4F4A-B209-E104EC4756D5}" type="datetimeFigureOut">
              <a:rPr lang="en-US" smtClean="0"/>
              <a:t>6/29/2021</a:t>
            </a:fld>
            <a:endParaRPr lang="en-US"/>
          </a:p>
        </p:txBody>
      </p:sp>
      <p:sp>
        <p:nvSpPr>
          <p:cNvPr id="5" name="Footer Placeholder 4">
            <a:extLst>
              <a:ext uri="{FF2B5EF4-FFF2-40B4-BE49-F238E27FC236}">
                <a16:creationId xmlns:a16="http://schemas.microsoft.com/office/drawing/2014/main" id="{4F072B0F-24E9-4B05-9E15-9FEDBBDDD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66284-7932-4AFD-BDD1-6BA03D9552F4}"/>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23532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6BD7F-976D-4F84-8338-7BF03125B5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AA48FD-5BF2-408A-BD1C-CD13F7163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3500-423B-47FC-A9F8-D0836E4B6D79}"/>
              </a:ext>
            </a:extLst>
          </p:cNvPr>
          <p:cNvSpPr>
            <a:spLocks noGrp="1"/>
          </p:cNvSpPr>
          <p:nvPr>
            <p:ph type="dt" sz="half" idx="10"/>
          </p:nvPr>
        </p:nvSpPr>
        <p:spPr/>
        <p:txBody>
          <a:bodyPr/>
          <a:lstStyle/>
          <a:p>
            <a:fld id="{8D940ADC-C877-4F4A-B209-E104EC4756D5}" type="datetimeFigureOut">
              <a:rPr lang="en-US" smtClean="0"/>
              <a:t>6/29/2021</a:t>
            </a:fld>
            <a:endParaRPr lang="en-US"/>
          </a:p>
        </p:txBody>
      </p:sp>
      <p:sp>
        <p:nvSpPr>
          <p:cNvPr id="5" name="Footer Placeholder 4">
            <a:extLst>
              <a:ext uri="{FF2B5EF4-FFF2-40B4-BE49-F238E27FC236}">
                <a16:creationId xmlns:a16="http://schemas.microsoft.com/office/drawing/2014/main" id="{FC8ACA1B-56C7-410A-BDCA-D01CC2735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AA83F-4D44-423C-BA79-54120ADA461D}"/>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252671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C515-FFEF-4CF4-8786-680DDD4292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80B87-576D-4F10-A29E-CA4631487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644107-FB9A-4AB2-9025-401A9F23911A}"/>
              </a:ext>
            </a:extLst>
          </p:cNvPr>
          <p:cNvSpPr>
            <a:spLocks noGrp="1"/>
          </p:cNvSpPr>
          <p:nvPr>
            <p:ph type="dt" sz="half" idx="10"/>
          </p:nvPr>
        </p:nvSpPr>
        <p:spPr/>
        <p:txBody>
          <a:bodyPr/>
          <a:lstStyle/>
          <a:p>
            <a:fld id="{8D940ADC-C877-4F4A-B209-E104EC4756D5}" type="datetimeFigureOut">
              <a:rPr lang="en-US" smtClean="0"/>
              <a:t>6/29/2021</a:t>
            </a:fld>
            <a:endParaRPr lang="en-US"/>
          </a:p>
        </p:txBody>
      </p:sp>
      <p:sp>
        <p:nvSpPr>
          <p:cNvPr id="5" name="Footer Placeholder 4">
            <a:extLst>
              <a:ext uri="{FF2B5EF4-FFF2-40B4-BE49-F238E27FC236}">
                <a16:creationId xmlns:a16="http://schemas.microsoft.com/office/drawing/2014/main" id="{44A28449-54E1-49C5-97C5-311AE24A4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E5B2F-9575-46F0-9EA9-B7C14C97F62F}"/>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408393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444950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8D08-CAE4-46B7-A717-A3058A61D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68C25-F4F8-4DD3-BA70-DDEDC508C1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73BD55-6D6F-4A62-A6E8-D5396F289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914D92-6197-49B3-B679-F83A85F79C8F}"/>
              </a:ext>
            </a:extLst>
          </p:cNvPr>
          <p:cNvSpPr>
            <a:spLocks noGrp="1"/>
          </p:cNvSpPr>
          <p:nvPr>
            <p:ph type="dt" sz="half" idx="10"/>
          </p:nvPr>
        </p:nvSpPr>
        <p:spPr/>
        <p:txBody>
          <a:bodyPr/>
          <a:lstStyle/>
          <a:p>
            <a:fld id="{8D940ADC-C877-4F4A-B209-E104EC4756D5}" type="datetimeFigureOut">
              <a:rPr lang="en-US" smtClean="0"/>
              <a:t>6/29/2021</a:t>
            </a:fld>
            <a:endParaRPr lang="en-US"/>
          </a:p>
        </p:txBody>
      </p:sp>
      <p:sp>
        <p:nvSpPr>
          <p:cNvPr id="6" name="Footer Placeholder 5">
            <a:extLst>
              <a:ext uri="{FF2B5EF4-FFF2-40B4-BE49-F238E27FC236}">
                <a16:creationId xmlns:a16="http://schemas.microsoft.com/office/drawing/2014/main" id="{69CE855E-A9CF-4B80-90AF-E1989A9B4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CD1E3-8D90-4048-A6ED-361951E3497A}"/>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438729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8ACB9-EF44-46DF-B68A-3AFCC32D32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80F9EC-E397-4A7C-9A75-CDF968429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E9759-44E3-4252-BD63-73E4A8374D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94DF38-8EC0-45ED-92F8-C832048B2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B32C42-2A74-426B-BA9E-63EF1A3DD3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27452C-FC8A-49C8-96FE-DA6884502EC1}"/>
              </a:ext>
            </a:extLst>
          </p:cNvPr>
          <p:cNvSpPr>
            <a:spLocks noGrp="1"/>
          </p:cNvSpPr>
          <p:nvPr>
            <p:ph type="dt" sz="half" idx="10"/>
          </p:nvPr>
        </p:nvSpPr>
        <p:spPr/>
        <p:txBody>
          <a:bodyPr/>
          <a:lstStyle/>
          <a:p>
            <a:fld id="{8D940ADC-C877-4F4A-B209-E104EC4756D5}" type="datetimeFigureOut">
              <a:rPr lang="en-US" smtClean="0"/>
              <a:t>6/29/2021</a:t>
            </a:fld>
            <a:endParaRPr lang="en-US"/>
          </a:p>
        </p:txBody>
      </p:sp>
      <p:sp>
        <p:nvSpPr>
          <p:cNvPr id="8" name="Footer Placeholder 7">
            <a:extLst>
              <a:ext uri="{FF2B5EF4-FFF2-40B4-BE49-F238E27FC236}">
                <a16:creationId xmlns:a16="http://schemas.microsoft.com/office/drawing/2014/main" id="{67F4942A-3C60-4E7C-8161-08BD085B7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9A3117-DE98-4E68-9F45-17D3AED77EFA}"/>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834672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CF5D-E31B-472A-A1A8-017467E86F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3BC3BE-6919-48F2-BAD8-856BF5B3DEA8}"/>
              </a:ext>
            </a:extLst>
          </p:cNvPr>
          <p:cNvSpPr>
            <a:spLocks noGrp="1"/>
          </p:cNvSpPr>
          <p:nvPr>
            <p:ph type="dt" sz="half" idx="10"/>
          </p:nvPr>
        </p:nvSpPr>
        <p:spPr/>
        <p:txBody>
          <a:bodyPr/>
          <a:lstStyle/>
          <a:p>
            <a:fld id="{8D940ADC-C877-4F4A-B209-E104EC4756D5}" type="datetimeFigureOut">
              <a:rPr lang="en-US" smtClean="0"/>
              <a:t>6/29/2021</a:t>
            </a:fld>
            <a:endParaRPr lang="en-US"/>
          </a:p>
        </p:txBody>
      </p:sp>
      <p:sp>
        <p:nvSpPr>
          <p:cNvPr id="4" name="Footer Placeholder 3">
            <a:extLst>
              <a:ext uri="{FF2B5EF4-FFF2-40B4-BE49-F238E27FC236}">
                <a16:creationId xmlns:a16="http://schemas.microsoft.com/office/drawing/2014/main" id="{591E3ABD-B6C3-4714-ABA0-1587F334DE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D79684-D89A-4A14-A01F-04204F3742E6}"/>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608233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F807D-11A7-48C4-858F-399689E1BC73}"/>
              </a:ext>
            </a:extLst>
          </p:cNvPr>
          <p:cNvSpPr>
            <a:spLocks noGrp="1"/>
          </p:cNvSpPr>
          <p:nvPr>
            <p:ph type="dt" sz="half" idx="10"/>
          </p:nvPr>
        </p:nvSpPr>
        <p:spPr/>
        <p:txBody>
          <a:bodyPr/>
          <a:lstStyle/>
          <a:p>
            <a:fld id="{8D940ADC-C877-4F4A-B209-E104EC4756D5}" type="datetimeFigureOut">
              <a:rPr lang="en-US" smtClean="0"/>
              <a:t>6/29/2021</a:t>
            </a:fld>
            <a:endParaRPr lang="en-US"/>
          </a:p>
        </p:txBody>
      </p:sp>
      <p:sp>
        <p:nvSpPr>
          <p:cNvPr id="3" name="Footer Placeholder 2">
            <a:extLst>
              <a:ext uri="{FF2B5EF4-FFF2-40B4-BE49-F238E27FC236}">
                <a16:creationId xmlns:a16="http://schemas.microsoft.com/office/drawing/2014/main" id="{2D446B97-F50D-4340-83C7-20F1EB35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63398-4CC4-4ABF-88E3-F802B2EBC6F0}"/>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963996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7A66-CE9B-46A1-9A19-4F30B99A2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FFC7EF-09FD-4A14-9E5C-BB6B06002D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3A5A2-5BD9-4BAB-A196-F74AE520E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EBC14-6876-403C-872E-F6F13EF6BF7B}"/>
              </a:ext>
            </a:extLst>
          </p:cNvPr>
          <p:cNvSpPr>
            <a:spLocks noGrp="1"/>
          </p:cNvSpPr>
          <p:nvPr>
            <p:ph type="dt" sz="half" idx="10"/>
          </p:nvPr>
        </p:nvSpPr>
        <p:spPr/>
        <p:txBody>
          <a:bodyPr/>
          <a:lstStyle/>
          <a:p>
            <a:fld id="{8D940ADC-C877-4F4A-B209-E104EC4756D5}" type="datetimeFigureOut">
              <a:rPr lang="en-US" smtClean="0"/>
              <a:t>6/29/2021</a:t>
            </a:fld>
            <a:endParaRPr lang="en-US"/>
          </a:p>
        </p:txBody>
      </p:sp>
      <p:sp>
        <p:nvSpPr>
          <p:cNvPr id="6" name="Footer Placeholder 5">
            <a:extLst>
              <a:ext uri="{FF2B5EF4-FFF2-40B4-BE49-F238E27FC236}">
                <a16:creationId xmlns:a16="http://schemas.microsoft.com/office/drawing/2014/main" id="{0639C129-8BA8-41A9-A2A4-823E7F672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66680-9185-4291-8F38-503D103C9291}"/>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596735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914B-48B1-417B-8C46-096E8BD94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92CC91-2456-4C6E-99BC-89940C906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FC0552-3874-42DE-8739-3D084DEC9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55A0FE-AE36-4A32-B2F5-6163617B43FC}"/>
              </a:ext>
            </a:extLst>
          </p:cNvPr>
          <p:cNvSpPr>
            <a:spLocks noGrp="1"/>
          </p:cNvSpPr>
          <p:nvPr>
            <p:ph type="dt" sz="half" idx="10"/>
          </p:nvPr>
        </p:nvSpPr>
        <p:spPr/>
        <p:txBody>
          <a:bodyPr/>
          <a:lstStyle/>
          <a:p>
            <a:fld id="{8D940ADC-C877-4F4A-B209-E104EC4756D5}" type="datetimeFigureOut">
              <a:rPr lang="en-US" smtClean="0"/>
              <a:t>6/29/2021</a:t>
            </a:fld>
            <a:endParaRPr lang="en-US"/>
          </a:p>
        </p:txBody>
      </p:sp>
      <p:sp>
        <p:nvSpPr>
          <p:cNvPr id="6" name="Footer Placeholder 5">
            <a:extLst>
              <a:ext uri="{FF2B5EF4-FFF2-40B4-BE49-F238E27FC236}">
                <a16:creationId xmlns:a16="http://schemas.microsoft.com/office/drawing/2014/main" id="{B0F7997D-93B3-4191-B519-0AA885CFB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306762-EA01-40EF-9B05-C55872B0A2A1}"/>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728562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1592-B9BF-4F94-AC53-ED036CCFC9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0D3B05-BBA7-4617-9E5E-0D47EEEC8F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7851D-E87A-4D95-92D2-C990D30D5C33}"/>
              </a:ext>
            </a:extLst>
          </p:cNvPr>
          <p:cNvSpPr>
            <a:spLocks noGrp="1"/>
          </p:cNvSpPr>
          <p:nvPr>
            <p:ph type="dt" sz="half" idx="10"/>
          </p:nvPr>
        </p:nvSpPr>
        <p:spPr/>
        <p:txBody>
          <a:bodyPr/>
          <a:lstStyle/>
          <a:p>
            <a:fld id="{8D940ADC-C877-4F4A-B209-E104EC4756D5}" type="datetimeFigureOut">
              <a:rPr lang="en-US" smtClean="0"/>
              <a:t>6/29/2021</a:t>
            </a:fld>
            <a:endParaRPr lang="en-US"/>
          </a:p>
        </p:txBody>
      </p:sp>
      <p:sp>
        <p:nvSpPr>
          <p:cNvPr id="5" name="Footer Placeholder 4">
            <a:extLst>
              <a:ext uri="{FF2B5EF4-FFF2-40B4-BE49-F238E27FC236}">
                <a16:creationId xmlns:a16="http://schemas.microsoft.com/office/drawing/2014/main" id="{E3996151-045C-4CB9-82EE-D1BD13F5E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AB293-F30A-4811-8CD4-EF5BEEC912BF}"/>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902013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FF585-C6D4-47FF-BFA3-5CE1E1B494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C7FCB4-1775-45FA-92A5-8BE9AC3A1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7833C-C23E-4D67-8F47-668A62C2A5F1}"/>
              </a:ext>
            </a:extLst>
          </p:cNvPr>
          <p:cNvSpPr>
            <a:spLocks noGrp="1"/>
          </p:cNvSpPr>
          <p:nvPr>
            <p:ph type="dt" sz="half" idx="10"/>
          </p:nvPr>
        </p:nvSpPr>
        <p:spPr/>
        <p:txBody>
          <a:bodyPr/>
          <a:lstStyle/>
          <a:p>
            <a:fld id="{8D940ADC-C877-4F4A-B209-E104EC4756D5}" type="datetimeFigureOut">
              <a:rPr lang="en-US" smtClean="0"/>
              <a:t>6/29/2021</a:t>
            </a:fld>
            <a:endParaRPr lang="en-US"/>
          </a:p>
        </p:txBody>
      </p:sp>
      <p:sp>
        <p:nvSpPr>
          <p:cNvPr id="5" name="Footer Placeholder 4">
            <a:extLst>
              <a:ext uri="{FF2B5EF4-FFF2-40B4-BE49-F238E27FC236}">
                <a16:creationId xmlns:a16="http://schemas.microsoft.com/office/drawing/2014/main" id="{AD635274-0C9D-4218-ABA7-B6EF2136D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9C7E5-9173-4A32-89C5-44865754C8CC}"/>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02691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00556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55063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15029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41327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87070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oleObject" Target="../embeddings/oleObject2.bin"/><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ags" Target="../tags/tag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3.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vmlDrawing" Target="../drawings/vmlDrawing2.vml"/><Relationship Id="rId28" Type="http://schemas.openxmlformats.org/officeDocument/2006/relationships/image" Target="../media/image2.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18"/>
            </p:custDataLst>
            <p:extLst>
              <p:ext uri="{D42A27DB-BD31-4B8C-83A1-F6EECF244321}">
                <p14:modId xmlns:p14="http://schemas.microsoft.com/office/powerpoint/2010/main" val="348808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7" name="think-cell Slide" r:id="rId20" imgW="395" imgH="396" progId="TCLayout.ActiveDocument.1">
                  <p:embed/>
                </p:oleObj>
              </mc:Choice>
              <mc:Fallback>
                <p:oleObj name="think-cell Slide" r:id="rId20"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3962400" y="6336268"/>
            <a:ext cx="3962400" cy="369332"/>
          </a:xfrm>
          <a:prstGeom prst="rect">
            <a:avLst/>
          </a:prstGeom>
          <a:noFill/>
        </p:spPr>
        <p:txBody>
          <a:bodyPr wrap="square" rtlCol="0">
            <a:spAutoFit/>
          </a:bodyPr>
          <a:lstStyle/>
          <a:p>
            <a:pPr algn="ctr"/>
            <a:r>
              <a:rPr lang="en-US" sz="1800" b="1" dirty="0">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7F14EE75-C8CC-4776-8646-FCE586C27B42}" type="slidenum">
              <a:rPr lang="en-US" smtClean="0"/>
              <a:t>‹#›</a:t>
            </a:fld>
            <a:endParaRPr lang="en-US" dirty="0"/>
          </a:p>
        </p:txBody>
      </p:sp>
    </p:spTree>
    <p:extLst>
      <p:ext uri="{BB962C8B-B14F-4D97-AF65-F5344CB8AC3E}">
        <p14:creationId xmlns:p14="http://schemas.microsoft.com/office/powerpoint/2010/main" val="3133732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840551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1"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3962400" y="6336268"/>
            <a:ext cx="3962400" cy="369332"/>
          </a:xfrm>
          <a:prstGeom prst="rect">
            <a:avLst/>
          </a:prstGeom>
          <a:noFill/>
        </p:spPr>
        <p:txBody>
          <a:bodyPr wrap="square" rtlCol="0">
            <a:spAutoFit/>
          </a:bodyPr>
          <a:lstStyle/>
          <a:p>
            <a:pPr algn="ctr"/>
            <a:r>
              <a:rPr lang="en-US" sz="1800" b="1" dirty="0">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14926913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B2CAA-4C6B-4B50-AB09-68D2A142F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1BE77C-DDAC-44A4-ACB5-C82EFA555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E9B7D-0543-42C6-9358-73F8E1F88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40ADC-C877-4F4A-B209-E104EC4756D5}" type="datetimeFigureOut">
              <a:rPr lang="en-US" smtClean="0"/>
              <a:t>6/29/2021</a:t>
            </a:fld>
            <a:endParaRPr lang="en-US"/>
          </a:p>
        </p:txBody>
      </p:sp>
      <p:sp>
        <p:nvSpPr>
          <p:cNvPr id="5" name="Footer Placeholder 4">
            <a:extLst>
              <a:ext uri="{FF2B5EF4-FFF2-40B4-BE49-F238E27FC236}">
                <a16:creationId xmlns:a16="http://schemas.microsoft.com/office/drawing/2014/main" id="{68EF5D92-C9CA-47EB-9AD7-0A8D3E2B57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1D5AC9-5A2A-46BD-AFBE-C997FC705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4EE75-C8CC-4776-8646-FCE586C27B42}" type="slidenum">
              <a:rPr lang="en-US" smtClean="0"/>
              <a:t>‹#›</a:t>
            </a:fld>
            <a:endParaRPr lang="en-US" dirty="0"/>
          </a:p>
        </p:txBody>
      </p:sp>
    </p:spTree>
    <p:extLst>
      <p:ext uri="{BB962C8B-B14F-4D97-AF65-F5344CB8AC3E}">
        <p14:creationId xmlns:p14="http://schemas.microsoft.com/office/powerpoint/2010/main" val="33881267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38.xml"/><Relationship Id="rId5" Type="http://schemas.openxmlformats.org/officeDocument/2006/relationships/image" Target="../media/image52.emf"/><Relationship Id="rId4" Type="http://schemas.openxmlformats.org/officeDocument/2006/relationships/customXml" Target="../ink/ink1.xml"/></Relationships>
</file>

<file path=ppt/slides/_rels/slide59.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50.png"/><Relationship Id="rId7" Type="http://schemas.openxmlformats.org/officeDocument/2006/relationships/image" Target="../media/image520.emf"/><Relationship Id="rId2" Type="http://schemas.openxmlformats.org/officeDocument/2006/relationships/notesSlide" Target="../notesSlides/notesSlide27.xml"/><Relationship Id="rId1" Type="http://schemas.openxmlformats.org/officeDocument/2006/relationships/slideLayout" Target="../slideLayouts/slideLayout38.xml"/><Relationship Id="rId6" Type="http://schemas.openxmlformats.org/officeDocument/2006/relationships/customXml" Target="../ink/ink3.xml"/><Relationship Id="rId5" Type="http://schemas.openxmlformats.org/officeDocument/2006/relationships/image" Target="../media/image51.emf"/><Relationship Id="rId4" Type="http://schemas.openxmlformats.org/officeDocument/2006/relationships/customXml" Target="../ink/ink2.xml"/><Relationship Id="rId9" Type="http://schemas.openxmlformats.org/officeDocument/2006/relationships/image" Target="../media/image5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7AA50-7F95-4A71-A8A2-BA338EAA27F5}"/>
              </a:ext>
            </a:extLst>
          </p:cNvPr>
          <p:cNvSpPr>
            <a:spLocks noGrp="1"/>
          </p:cNvSpPr>
          <p:nvPr>
            <p:ph type="ctrTitle"/>
          </p:nvPr>
        </p:nvSpPr>
        <p:spPr/>
        <p:txBody>
          <a:bodyPr>
            <a:normAutofit fontScale="90000"/>
          </a:bodyPr>
          <a:lstStyle/>
          <a:p>
            <a:r>
              <a:rPr lang="en-US" dirty="0">
                <a:solidFill>
                  <a:schemeClr val="tx1"/>
                </a:solidFill>
              </a:rPr>
              <a:t>Managing and Navigating WinRMS</a:t>
            </a:r>
            <a:br>
              <a:rPr lang="en-US" dirty="0">
                <a:solidFill>
                  <a:schemeClr val="tx1"/>
                </a:solidFill>
              </a:rPr>
            </a:br>
            <a:r>
              <a:rPr lang="en-US" sz="4400" dirty="0">
                <a:solidFill>
                  <a:schemeClr val="tx1"/>
                </a:solidFill>
              </a:rPr>
              <a:t>Session 1:  TDAs – Allocations and Distributions </a:t>
            </a:r>
          </a:p>
        </p:txBody>
      </p:sp>
      <p:sp>
        <p:nvSpPr>
          <p:cNvPr id="5" name="Subtitle 4">
            <a:extLst>
              <a:ext uri="{FF2B5EF4-FFF2-40B4-BE49-F238E27FC236}">
                <a16:creationId xmlns:a16="http://schemas.microsoft.com/office/drawing/2014/main" id="{96139B49-CA34-4F89-8785-E2B8CA75DF8B}"/>
              </a:ext>
            </a:extLst>
          </p:cNvPr>
          <p:cNvSpPr>
            <a:spLocks noGrp="1"/>
          </p:cNvSpPr>
          <p:nvPr>
            <p:ph type="subTitle" idx="1"/>
          </p:nvPr>
        </p:nvSpPr>
        <p:spPr/>
        <p:txBody>
          <a:bodyPr>
            <a:normAutofit lnSpcReduction="10000"/>
          </a:bodyPr>
          <a:lstStyle/>
          <a:p>
            <a:r>
              <a:rPr lang="en-US" dirty="0"/>
              <a:t>Tabitha Randall, Supervisory Budget Analyst – Salt Lake City</a:t>
            </a:r>
          </a:p>
          <a:p>
            <a:r>
              <a:rPr lang="en-US" dirty="0"/>
              <a:t>Kari Points, Director Research Operations Iowa City</a:t>
            </a:r>
          </a:p>
          <a:p>
            <a:r>
              <a:rPr lang="en-US" dirty="0"/>
              <a:t>Antonio Laracuente, Director Field Operations - ORD</a:t>
            </a:r>
          </a:p>
          <a:p>
            <a:r>
              <a:rPr lang="en-US" dirty="0"/>
              <a:t>June 15, 2021</a:t>
            </a:r>
          </a:p>
        </p:txBody>
      </p:sp>
      <p:sp>
        <p:nvSpPr>
          <p:cNvPr id="6" name="TextBox 5">
            <a:extLst>
              <a:ext uri="{FF2B5EF4-FFF2-40B4-BE49-F238E27FC236}">
                <a16:creationId xmlns:a16="http://schemas.microsoft.com/office/drawing/2014/main" id="{02CE1FF2-456A-4DD7-818D-961A81D9F2B7}"/>
              </a:ext>
            </a:extLst>
          </p:cNvPr>
          <p:cNvSpPr txBox="1"/>
          <p:nvPr/>
        </p:nvSpPr>
        <p:spPr>
          <a:xfrm>
            <a:off x="7547264" y="4831774"/>
            <a:ext cx="2708563"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1 – 404 – 397 – 1596</a:t>
            </a:r>
          </a:p>
          <a:p>
            <a:r>
              <a:rPr lang="en-US" sz="1400" dirty="0"/>
              <a:t>Access Code: 199 –445 – 3981</a:t>
            </a:r>
          </a:p>
          <a:p>
            <a:r>
              <a:rPr lang="en-US" sz="1400" dirty="0"/>
              <a:t>Slides in “Handout” Tab</a:t>
            </a:r>
          </a:p>
        </p:txBody>
      </p:sp>
    </p:spTree>
    <p:extLst>
      <p:ext uri="{BB962C8B-B14F-4D97-AF65-F5344CB8AC3E}">
        <p14:creationId xmlns:p14="http://schemas.microsoft.com/office/powerpoint/2010/main" val="31236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2745-FC53-46C7-B445-69198208D580}"/>
              </a:ext>
            </a:extLst>
          </p:cNvPr>
          <p:cNvSpPr>
            <a:spLocks noGrp="1"/>
          </p:cNvSpPr>
          <p:nvPr>
            <p:ph type="title"/>
          </p:nvPr>
        </p:nvSpPr>
        <p:spPr/>
        <p:txBody>
          <a:bodyPr/>
          <a:lstStyle/>
          <a:p>
            <a:r>
              <a:rPr lang="en-US" dirty="0"/>
              <a:t>Set-up of PY FCP</a:t>
            </a:r>
          </a:p>
        </p:txBody>
      </p:sp>
      <p:pic>
        <p:nvPicPr>
          <p:cNvPr id="13" name="Content Placeholder 12">
            <a:extLst>
              <a:ext uri="{FF2B5EF4-FFF2-40B4-BE49-F238E27FC236}">
                <a16:creationId xmlns:a16="http://schemas.microsoft.com/office/drawing/2014/main" id="{FE6C38FD-CD7D-411D-BA3E-678576A750D8}"/>
              </a:ext>
            </a:extLst>
          </p:cNvPr>
          <p:cNvPicPr>
            <a:picLocks noGrp="1" noChangeAspect="1"/>
          </p:cNvPicPr>
          <p:nvPr>
            <p:ph idx="1"/>
          </p:nvPr>
        </p:nvPicPr>
        <p:blipFill>
          <a:blip r:embed="rId2"/>
          <a:stretch>
            <a:fillRect/>
          </a:stretch>
        </p:blipFill>
        <p:spPr>
          <a:xfrm>
            <a:off x="3745418" y="1825625"/>
            <a:ext cx="4701163" cy="4351338"/>
          </a:xfrm>
          <a:prstGeom prst="rect">
            <a:avLst/>
          </a:prstGeom>
        </p:spPr>
      </p:pic>
      <p:cxnSp>
        <p:nvCxnSpPr>
          <p:cNvPr id="4" name="Straight Arrow Connector 3">
            <a:extLst>
              <a:ext uri="{FF2B5EF4-FFF2-40B4-BE49-F238E27FC236}">
                <a16:creationId xmlns:a16="http://schemas.microsoft.com/office/drawing/2014/main" id="{B7C7DBD4-DA56-420B-B6CF-7DEBFCF26070}"/>
              </a:ext>
            </a:extLst>
          </p:cNvPr>
          <p:cNvCxnSpPr/>
          <p:nvPr/>
        </p:nvCxnSpPr>
        <p:spPr>
          <a:xfrm>
            <a:off x="2701255" y="1501629"/>
            <a:ext cx="1174459" cy="176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2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0DDE-66B6-4CD0-90B1-1AC06D6862C6}"/>
              </a:ext>
            </a:extLst>
          </p:cNvPr>
          <p:cNvSpPr>
            <a:spLocks noGrp="1"/>
          </p:cNvSpPr>
          <p:nvPr>
            <p:ph type="title"/>
          </p:nvPr>
        </p:nvSpPr>
        <p:spPr/>
        <p:txBody>
          <a:bodyPr/>
          <a:lstStyle/>
          <a:p>
            <a:r>
              <a:rPr lang="en-US" dirty="0"/>
              <a:t>Set-up of PY FCP</a:t>
            </a:r>
          </a:p>
        </p:txBody>
      </p:sp>
      <p:pic>
        <p:nvPicPr>
          <p:cNvPr id="7" name="Content Placeholder 6">
            <a:extLst>
              <a:ext uri="{FF2B5EF4-FFF2-40B4-BE49-F238E27FC236}">
                <a16:creationId xmlns:a16="http://schemas.microsoft.com/office/drawing/2014/main" id="{E63C452A-EBB8-4126-9511-37EBF94D98B4}"/>
              </a:ext>
            </a:extLst>
          </p:cNvPr>
          <p:cNvPicPr>
            <a:picLocks noGrp="1" noChangeAspect="1"/>
          </p:cNvPicPr>
          <p:nvPr>
            <p:ph idx="1"/>
          </p:nvPr>
        </p:nvPicPr>
        <p:blipFill>
          <a:blip r:embed="rId2"/>
          <a:stretch>
            <a:fillRect/>
          </a:stretch>
        </p:blipFill>
        <p:spPr>
          <a:xfrm>
            <a:off x="3597703" y="1825625"/>
            <a:ext cx="4996593" cy="4351338"/>
          </a:xfrm>
          <a:prstGeom prst="rect">
            <a:avLst/>
          </a:prstGeom>
        </p:spPr>
      </p:pic>
      <p:sp>
        <p:nvSpPr>
          <p:cNvPr id="3" name="Arrow: Right 2">
            <a:extLst>
              <a:ext uri="{FF2B5EF4-FFF2-40B4-BE49-F238E27FC236}">
                <a16:creationId xmlns:a16="http://schemas.microsoft.com/office/drawing/2014/main" id="{F4B573E5-93B0-436E-8170-CECFF40BFEC6}"/>
              </a:ext>
            </a:extLst>
          </p:cNvPr>
          <p:cNvSpPr/>
          <p:nvPr/>
        </p:nvSpPr>
        <p:spPr>
          <a:xfrm>
            <a:off x="2583809" y="3036815"/>
            <a:ext cx="745016" cy="251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2A19DA-7108-4EEF-840F-9A6CFB924547}"/>
              </a:ext>
            </a:extLst>
          </p:cNvPr>
          <p:cNvSpPr txBox="1"/>
          <p:nvPr/>
        </p:nvSpPr>
        <p:spPr>
          <a:xfrm>
            <a:off x="771788" y="2608976"/>
            <a:ext cx="1627464" cy="923330"/>
          </a:xfrm>
          <a:prstGeom prst="rect">
            <a:avLst/>
          </a:prstGeom>
          <a:noFill/>
        </p:spPr>
        <p:txBody>
          <a:bodyPr wrap="square" rtlCol="0">
            <a:spAutoFit/>
          </a:bodyPr>
          <a:lstStyle/>
          <a:p>
            <a:r>
              <a:rPr lang="en-US" dirty="0"/>
              <a:t>Can see designation of PY Salary FCP </a:t>
            </a:r>
          </a:p>
        </p:txBody>
      </p:sp>
      <p:sp>
        <p:nvSpPr>
          <p:cNvPr id="9" name="Arrow: Right 8">
            <a:extLst>
              <a:ext uri="{FF2B5EF4-FFF2-40B4-BE49-F238E27FC236}">
                <a16:creationId xmlns:a16="http://schemas.microsoft.com/office/drawing/2014/main" id="{77CE1E1E-A30F-426E-8EBC-A466FEA04460}"/>
              </a:ext>
            </a:extLst>
          </p:cNvPr>
          <p:cNvSpPr/>
          <p:nvPr/>
        </p:nvSpPr>
        <p:spPr>
          <a:xfrm rot="11229485">
            <a:off x="5165501" y="2638146"/>
            <a:ext cx="478172" cy="159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717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8E08-04F2-448F-A2F7-1D0E03828217}"/>
              </a:ext>
            </a:extLst>
          </p:cNvPr>
          <p:cNvSpPr>
            <a:spLocks noGrp="1"/>
          </p:cNvSpPr>
          <p:nvPr>
            <p:ph type="title"/>
          </p:nvPr>
        </p:nvSpPr>
        <p:spPr/>
        <p:txBody>
          <a:bodyPr/>
          <a:lstStyle/>
          <a:p>
            <a:r>
              <a:rPr lang="en-US" dirty="0"/>
              <a:t>Set-up of PY FCP</a:t>
            </a:r>
          </a:p>
        </p:txBody>
      </p:sp>
      <p:pic>
        <p:nvPicPr>
          <p:cNvPr id="6" name="Content Placeholder 5">
            <a:extLst>
              <a:ext uri="{FF2B5EF4-FFF2-40B4-BE49-F238E27FC236}">
                <a16:creationId xmlns:a16="http://schemas.microsoft.com/office/drawing/2014/main" id="{AC41FA45-69FF-4C41-8BE9-8805C7190390}"/>
              </a:ext>
            </a:extLst>
          </p:cNvPr>
          <p:cNvPicPr>
            <a:picLocks noGrp="1" noChangeAspect="1"/>
          </p:cNvPicPr>
          <p:nvPr>
            <p:ph idx="1"/>
          </p:nvPr>
        </p:nvPicPr>
        <p:blipFill>
          <a:blip r:embed="rId2"/>
          <a:stretch>
            <a:fillRect/>
          </a:stretch>
        </p:blipFill>
        <p:spPr>
          <a:xfrm>
            <a:off x="3421104" y="1067411"/>
            <a:ext cx="5534350" cy="4819650"/>
          </a:xfrm>
          <a:prstGeom prst="rect">
            <a:avLst/>
          </a:prstGeom>
        </p:spPr>
      </p:pic>
      <p:sp>
        <p:nvSpPr>
          <p:cNvPr id="3" name="TextBox 2">
            <a:extLst>
              <a:ext uri="{FF2B5EF4-FFF2-40B4-BE49-F238E27FC236}">
                <a16:creationId xmlns:a16="http://schemas.microsoft.com/office/drawing/2014/main" id="{4F8667D3-ED32-415E-9FA5-B76217AF1785}"/>
              </a:ext>
            </a:extLst>
          </p:cNvPr>
          <p:cNvSpPr txBox="1"/>
          <p:nvPr/>
        </p:nvSpPr>
        <p:spPr>
          <a:xfrm>
            <a:off x="5176008" y="3741490"/>
            <a:ext cx="1644236" cy="646331"/>
          </a:xfrm>
          <a:prstGeom prst="rect">
            <a:avLst/>
          </a:prstGeom>
          <a:noFill/>
        </p:spPr>
        <p:txBody>
          <a:bodyPr wrap="square" rtlCol="0">
            <a:spAutoFit/>
          </a:bodyPr>
          <a:lstStyle/>
          <a:p>
            <a:r>
              <a:rPr lang="en-US" dirty="0"/>
              <a:t>Can change or remove FCP </a:t>
            </a:r>
          </a:p>
        </p:txBody>
      </p:sp>
      <p:cxnSp>
        <p:nvCxnSpPr>
          <p:cNvPr id="5" name="Straight Arrow Connector 4">
            <a:extLst>
              <a:ext uri="{FF2B5EF4-FFF2-40B4-BE49-F238E27FC236}">
                <a16:creationId xmlns:a16="http://schemas.microsoft.com/office/drawing/2014/main" id="{1B734669-8580-48AA-90AF-6BD4F3F7F8DB}"/>
              </a:ext>
            </a:extLst>
          </p:cNvPr>
          <p:cNvCxnSpPr>
            <a:cxnSpLocks/>
          </p:cNvCxnSpPr>
          <p:nvPr/>
        </p:nvCxnSpPr>
        <p:spPr>
          <a:xfrm flipV="1">
            <a:off x="5511567" y="3129094"/>
            <a:ext cx="0" cy="528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91EDC8-2C8C-4BA9-82F5-AA6065B5F3EB}"/>
              </a:ext>
            </a:extLst>
          </p:cNvPr>
          <p:cNvCxnSpPr/>
          <p:nvPr/>
        </p:nvCxnSpPr>
        <p:spPr>
          <a:xfrm flipV="1">
            <a:off x="5889072" y="3129094"/>
            <a:ext cx="206928" cy="528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169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5708-4919-402B-8045-E058752E5E14}"/>
              </a:ext>
            </a:extLst>
          </p:cNvPr>
          <p:cNvSpPr>
            <a:spLocks noGrp="1"/>
          </p:cNvSpPr>
          <p:nvPr>
            <p:ph type="title"/>
          </p:nvPr>
        </p:nvSpPr>
        <p:spPr/>
        <p:txBody>
          <a:bodyPr/>
          <a:lstStyle/>
          <a:p>
            <a:r>
              <a:rPr lang="en-US" dirty="0"/>
              <a:t>How to Figure out the number to Put in</a:t>
            </a:r>
          </a:p>
        </p:txBody>
      </p:sp>
      <p:sp>
        <p:nvSpPr>
          <p:cNvPr id="3" name="Content Placeholder 2">
            <a:extLst>
              <a:ext uri="{FF2B5EF4-FFF2-40B4-BE49-F238E27FC236}">
                <a16:creationId xmlns:a16="http://schemas.microsoft.com/office/drawing/2014/main" id="{D276FF78-DEC6-4F70-81EA-0348D44306BC}"/>
              </a:ext>
            </a:extLst>
          </p:cNvPr>
          <p:cNvSpPr>
            <a:spLocks noGrp="1"/>
          </p:cNvSpPr>
          <p:nvPr>
            <p:ph idx="1"/>
          </p:nvPr>
        </p:nvSpPr>
        <p:spPr/>
        <p:txBody>
          <a:bodyPr/>
          <a:lstStyle/>
          <a:p>
            <a:r>
              <a:rPr lang="en-US" dirty="0"/>
              <a:t>WinRMS:</a:t>
            </a:r>
          </a:p>
          <a:p>
            <a:pPr lvl="1"/>
            <a:r>
              <a:rPr lang="en-US" dirty="0"/>
              <a:t>Once the previous fiscal year is finalized in WinRMS, you can pull a report with the remaining balances.  This can be done couple ways.</a:t>
            </a:r>
          </a:p>
          <a:p>
            <a:pPr lvl="2"/>
            <a:r>
              <a:rPr lang="en-US" dirty="0"/>
              <a:t>Reports – Go to the Administrators Summary Report and look at the final amount in the Account Balances report.  It will give the cumulative balance remaining in each FCP. </a:t>
            </a:r>
          </a:p>
          <a:p>
            <a:pPr lvl="2"/>
            <a:r>
              <a:rPr lang="en-US" dirty="0"/>
              <a:t>Click on the Control Point on the home page in yellow and then click on either Summary Status or Detail Status in purple.  This will show you the Total Funds Remaining.</a:t>
            </a:r>
          </a:p>
          <a:p>
            <a:r>
              <a:rPr lang="en-US" dirty="0"/>
              <a:t>Status of Allowance</a:t>
            </a:r>
          </a:p>
          <a:p>
            <a:pPr lvl="1"/>
            <a:r>
              <a:rPr lang="en-US" dirty="0"/>
              <a:t>On the SOA, look at the FMS Unobligated balance for each FCP.</a:t>
            </a:r>
          </a:p>
          <a:p>
            <a:pPr lvl="1"/>
            <a:endParaRPr lang="en-US" dirty="0"/>
          </a:p>
        </p:txBody>
      </p:sp>
    </p:spTree>
    <p:extLst>
      <p:ext uri="{BB962C8B-B14F-4D97-AF65-F5344CB8AC3E}">
        <p14:creationId xmlns:p14="http://schemas.microsoft.com/office/powerpoint/2010/main" val="3364721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E0F4-BDDB-492B-BF03-6F3A55C77489}"/>
              </a:ext>
            </a:extLst>
          </p:cNvPr>
          <p:cNvSpPr>
            <a:spLocks noGrp="1"/>
          </p:cNvSpPr>
          <p:nvPr>
            <p:ph type="title"/>
          </p:nvPr>
        </p:nvSpPr>
        <p:spPr/>
        <p:txBody>
          <a:bodyPr/>
          <a:lstStyle/>
          <a:p>
            <a:r>
              <a:rPr lang="en-US" dirty="0"/>
              <a:t>WinRMS Reports</a:t>
            </a:r>
          </a:p>
        </p:txBody>
      </p:sp>
      <p:pic>
        <p:nvPicPr>
          <p:cNvPr id="4" name="Content Placeholder 3">
            <a:extLst>
              <a:ext uri="{FF2B5EF4-FFF2-40B4-BE49-F238E27FC236}">
                <a16:creationId xmlns:a16="http://schemas.microsoft.com/office/drawing/2014/main" id="{D9E08592-C0A0-491A-9D98-2A453BFC53E6}"/>
              </a:ext>
            </a:extLst>
          </p:cNvPr>
          <p:cNvPicPr>
            <a:picLocks noGrp="1" noChangeAspect="1"/>
          </p:cNvPicPr>
          <p:nvPr>
            <p:ph idx="1"/>
          </p:nvPr>
        </p:nvPicPr>
        <p:blipFill>
          <a:blip r:embed="rId2"/>
          <a:stretch>
            <a:fillRect/>
          </a:stretch>
        </p:blipFill>
        <p:spPr>
          <a:xfrm>
            <a:off x="3809906" y="1825625"/>
            <a:ext cx="4572187" cy="4351338"/>
          </a:xfrm>
          <a:prstGeom prst="rect">
            <a:avLst/>
          </a:prstGeom>
        </p:spPr>
      </p:pic>
      <p:cxnSp>
        <p:nvCxnSpPr>
          <p:cNvPr id="6" name="Straight Arrow Connector 5">
            <a:extLst>
              <a:ext uri="{FF2B5EF4-FFF2-40B4-BE49-F238E27FC236}">
                <a16:creationId xmlns:a16="http://schemas.microsoft.com/office/drawing/2014/main" id="{A1077C22-9472-45B2-93E4-26A5FBBCDDA4}"/>
              </a:ext>
            </a:extLst>
          </p:cNvPr>
          <p:cNvCxnSpPr/>
          <p:nvPr/>
        </p:nvCxnSpPr>
        <p:spPr>
          <a:xfrm flipH="1">
            <a:off x="8447714" y="2315361"/>
            <a:ext cx="872455" cy="486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25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CEC2-58A5-44AC-9659-3C94F3406E69}"/>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667E3D8C-FF64-40A2-BABE-696570CD4E3C}"/>
              </a:ext>
            </a:extLst>
          </p:cNvPr>
          <p:cNvPicPr>
            <a:picLocks noGrp="1" noChangeAspect="1"/>
          </p:cNvPicPr>
          <p:nvPr>
            <p:ph idx="1"/>
          </p:nvPr>
        </p:nvPicPr>
        <p:blipFill>
          <a:blip r:embed="rId2"/>
          <a:stretch>
            <a:fillRect/>
          </a:stretch>
        </p:blipFill>
        <p:spPr>
          <a:xfrm>
            <a:off x="3549056" y="1825625"/>
            <a:ext cx="5093887" cy="4351338"/>
          </a:xfrm>
          <a:prstGeom prst="rect">
            <a:avLst/>
          </a:prstGeom>
        </p:spPr>
      </p:pic>
      <p:cxnSp>
        <p:nvCxnSpPr>
          <p:cNvPr id="6" name="Straight Arrow Connector 5">
            <a:extLst>
              <a:ext uri="{FF2B5EF4-FFF2-40B4-BE49-F238E27FC236}">
                <a16:creationId xmlns:a16="http://schemas.microsoft.com/office/drawing/2014/main" id="{59D40CE6-3B0C-4046-A68D-F12F01472CFA}"/>
              </a:ext>
            </a:extLst>
          </p:cNvPr>
          <p:cNvCxnSpPr/>
          <p:nvPr/>
        </p:nvCxnSpPr>
        <p:spPr>
          <a:xfrm>
            <a:off x="2676601" y="4001294"/>
            <a:ext cx="872455" cy="24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D0D876-C42F-475F-8291-BF9565532DB4}"/>
              </a:ext>
            </a:extLst>
          </p:cNvPr>
          <p:cNvCxnSpPr/>
          <p:nvPr/>
        </p:nvCxnSpPr>
        <p:spPr>
          <a:xfrm>
            <a:off x="2441196" y="2468614"/>
            <a:ext cx="1795244" cy="260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55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A039-EC0D-4AC1-A536-FB4EDD79E48C}"/>
              </a:ext>
            </a:extLst>
          </p:cNvPr>
          <p:cNvSpPr>
            <a:spLocks noGrp="1"/>
          </p:cNvSpPr>
          <p:nvPr>
            <p:ph type="title"/>
          </p:nvPr>
        </p:nvSpPr>
        <p:spPr/>
        <p:txBody>
          <a:bodyPr/>
          <a:lstStyle/>
          <a:p>
            <a:r>
              <a:rPr lang="en-US" dirty="0"/>
              <a:t>Administrators Summary Report – Account Balances</a:t>
            </a:r>
          </a:p>
        </p:txBody>
      </p:sp>
      <p:pic>
        <p:nvPicPr>
          <p:cNvPr id="5" name="Content Placeholder 4" descr="Table&#10;&#10;Description automatically generated">
            <a:extLst>
              <a:ext uri="{FF2B5EF4-FFF2-40B4-BE49-F238E27FC236}">
                <a16:creationId xmlns:a16="http://schemas.microsoft.com/office/drawing/2014/main" id="{7492CDF8-3B13-428A-8D2E-938F0360EA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8428" y="1825625"/>
            <a:ext cx="3075143" cy="4351338"/>
          </a:xfrm>
        </p:spPr>
      </p:pic>
    </p:spTree>
    <p:extLst>
      <p:ext uri="{BB962C8B-B14F-4D97-AF65-F5344CB8AC3E}">
        <p14:creationId xmlns:p14="http://schemas.microsoft.com/office/powerpoint/2010/main" val="360711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148B-61B0-4ECE-9D9B-CF1396234DFA}"/>
              </a:ext>
            </a:extLst>
          </p:cNvPr>
          <p:cNvSpPr>
            <a:spLocks noGrp="1"/>
          </p:cNvSpPr>
          <p:nvPr>
            <p:ph type="title"/>
          </p:nvPr>
        </p:nvSpPr>
        <p:spPr/>
        <p:txBody>
          <a:bodyPr/>
          <a:lstStyle/>
          <a:p>
            <a:r>
              <a:rPr lang="en-US" dirty="0"/>
              <a:t>WinRMS FCP Balance</a:t>
            </a:r>
          </a:p>
        </p:txBody>
      </p:sp>
      <p:pic>
        <p:nvPicPr>
          <p:cNvPr id="5" name="Content Placeholder 4">
            <a:extLst>
              <a:ext uri="{FF2B5EF4-FFF2-40B4-BE49-F238E27FC236}">
                <a16:creationId xmlns:a16="http://schemas.microsoft.com/office/drawing/2014/main" id="{60C097CB-26D6-46CF-9516-0DFFA6AB2339}"/>
              </a:ext>
            </a:extLst>
          </p:cNvPr>
          <p:cNvPicPr>
            <a:picLocks noGrp="1" noChangeAspect="1"/>
          </p:cNvPicPr>
          <p:nvPr>
            <p:ph idx="1"/>
          </p:nvPr>
        </p:nvPicPr>
        <p:blipFill>
          <a:blip r:embed="rId2"/>
          <a:stretch>
            <a:fillRect/>
          </a:stretch>
        </p:blipFill>
        <p:spPr>
          <a:xfrm>
            <a:off x="3745418" y="1825625"/>
            <a:ext cx="4701163" cy="4351338"/>
          </a:xfrm>
          <a:prstGeom prst="rect">
            <a:avLst/>
          </a:prstGeom>
        </p:spPr>
      </p:pic>
      <p:cxnSp>
        <p:nvCxnSpPr>
          <p:cNvPr id="7" name="Straight Arrow Connector 6">
            <a:extLst>
              <a:ext uri="{FF2B5EF4-FFF2-40B4-BE49-F238E27FC236}">
                <a16:creationId xmlns:a16="http://schemas.microsoft.com/office/drawing/2014/main" id="{A2CC17FE-5D39-4A6B-B0CC-48920D8DAE53}"/>
              </a:ext>
            </a:extLst>
          </p:cNvPr>
          <p:cNvCxnSpPr/>
          <p:nvPr/>
        </p:nvCxnSpPr>
        <p:spPr>
          <a:xfrm flipH="1">
            <a:off x="8598716" y="1644242"/>
            <a:ext cx="713064" cy="5201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B87A7C67-4A5A-4357-9C19-0208728DDB7A}"/>
              </a:ext>
            </a:extLst>
          </p:cNvPr>
          <p:cNvCxnSpPr/>
          <p:nvPr/>
        </p:nvCxnSpPr>
        <p:spPr>
          <a:xfrm flipH="1">
            <a:off x="8598716" y="1996580"/>
            <a:ext cx="998290" cy="50333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15358D89-2CF7-4146-A6EB-4812546FE287}"/>
              </a:ext>
            </a:extLst>
          </p:cNvPr>
          <p:cNvCxnSpPr/>
          <p:nvPr/>
        </p:nvCxnSpPr>
        <p:spPr>
          <a:xfrm>
            <a:off x="2457974" y="3036815"/>
            <a:ext cx="1115736" cy="392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591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ACE7-0F7F-4084-93F0-DB399652183D}"/>
              </a:ext>
            </a:extLst>
          </p:cNvPr>
          <p:cNvSpPr>
            <a:spLocks noGrp="1"/>
          </p:cNvSpPr>
          <p:nvPr>
            <p:ph type="title"/>
          </p:nvPr>
        </p:nvSpPr>
        <p:spPr/>
        <p:txBody>
          <a:bodyPr/>
          <a:lstStyle/>
          <a:p>
            <a:r>
              <a:rPr lang="en-US" dirty="0"/>
              <a:t>WinRMS Summary Status</a:t>
            </a:r>
          </a:p>
        </p:txBody>
      </p:sp>
      <p:pic>
        <p:nvPicPr>
          <p:cNvPr id="4" name="Content Placeholder 3">
            <a:extLst>
              <a:ext uri="{FF2B5EF4-FFF2-40B4-BE49-F238E27FC236}">
                <a16:creationId xmlns:a16="http://schemas.microsoft.com/office/drawing/2014/main" id="{F1BD0BA0-AC5D-4B30-92B7-298012A9F79E}"/>
              </a:ext>
            </a:extLst>
          </p:cNvPr>
          <p:cNvPicPr>
            <a:picLocks noGrp="1" noChangeAspect="1"/>
          </p:cNvPicPr>
          <p:nvPr>
            <p:ph idx="1"/>
          </p:nvPr>
        </p:nvPicPr>
        <p:blipFill>
          <a:blip r:embed="rId2"/>
          <a:stretch>
            <a:fillRect/>
          </a:stretch>
        </p:blipFill>
        <p:spPr>
          <a:xfrm>
            <a:off x="3522689" y="1825625"/>
            <a:ext cx="5146621" cy="4351338"/>
          </a:xfrm>
          <a:prstGeom prst="rect">
            <a:avLst/>
          </a:prstGeom>
        </p:spPr>
      </p:pic>
      <p:cxnSp>
        <p:nvCxnSpPr>
          <p:cNvPr id="6" name="Straight Arrow Connector 5">
            <a:extLst>
              <a:ext uri="{FF2B5EF4-FFF2-40B4-BE49-F238E27FC236}">
                <a16:creationId xmlns:a16="http://schemas.microsoft.com/office/drawing/2014/main" id="{CE0268A8-FA24-42A6-A4D3-BEC7EC845E96}"/>
              </a:ext>
            </a:extLst>
          </p:cNvPr>
          <p:cNvCxnSpPr/>
          <p:nvPr/>
        </p:nvCxnSpPr>
        <p:spPr>
          <a:xfrm flipH="1">
            <a:off x="8674217" y="1837189"/>
            <a:ext cx="1057013" cy="838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460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A6D2-F3BA-4901-9345-A4E33172B96F}"/>
              </a:ext>
            </a:extLst>
          </p:cNvPr>
          <p:cNvSpPr>
            <a:spLocks noGrp="1"/>
          </p:cNvSpPr>
          <p:nvPr>
            <p:ph type="title"/>
          </p:nvPr>
        </p:nvSpPr>
        <p:spPr/>
        <p:txBody>
          <a:bodyPr/>
          <a:lstStyle/>
          <a:p>
            <a:r>
              <a:rPr lang="en-US" dirty="0"/>
              <a:t>WinRMS Detail Status</a:t>
            </a:r>
          </a:p>
        </p:txBody>
      </p:sp>
      <p:pic>
        <p:nvPicPr>
          <p:cNvPr id="4" name="Content Placeholder 3">
            <a:extLst>
              <a:ext uri="{FF2B5EF4-FFF2-40B4-BE49-F238E27FC236}">
                <a16:creationId xmlns:a16="http://schemas.microsoft.com/office/drawing/2014/main" id="{126F7224-CD7C-4F61-847C-92320765A5FA}"/>
              </a:ext>
            </a:extLst>
          </p:cNvPr>
          <p:cNvPicPr>
            <a:picLocks noGrp="1" noChangeAspect="1"/>
          </p:cNvPicPr>
          <p:nvPr>
            <p:ph idx="1"/>
          </p:nvPr>
        </p:nvPicPr>
        <p:blipFill>
          <a:blip r:embed="rId2"/>
          <a:stretch>
            <a:fillRect/>
          </a:stretch>
        </p:blipFill>
        <p:spPr>
          <a:xfrm>
            <a:off x="3522689" y="1825625"/>
            <a:ext cx="5146621" cy="4351338"/>
          </a:xfrm>
          <a:prstGeom prst="rect">
            <a:avLst/>
          </a:prstGeom>
        </p:spPr>
      </p:pic>
      <p:cxnSp>
        <p:nvCxnSpPr>
          <p:cNvPr id="6" name="Straight Arrow Connector 5">
            <a:extLst>
              <a:ext uri="{FF2B5EF4-FFF2-40B4-BE49-F238E27FC236}">
                <a16:creationId xmlns:a16="http://schemas.microsoft.com/office/drawing/2014/main" id="{66651510-984F-453E-8F1F-5C7802D12B95}"/>
              </a:ext>
            </a:extLst>
          </p:cNvPr>
          <p:cNvCxnSpPr/>
          <p:nvPr/>
        </p:nvCxnSpPr>
        <p:spPr>
          <a:xfrm flipH="1">
            <a:off x="8464492" y="1551963"/>
            <a:ext cx="2072080" cy="721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97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CB4-8A02-4188-B7D8-700DBD37355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99DDC25-CB90-413A-AE0C-B2116CE4C516}"/>
              </a:ext>
            </a:extLst>
          </p:cNvPr>
          <p:cNvSpPr>
            <a:spLocks noGrp="1"/>
          </p:cNvSpPr>
          <p:nvPr>
            <p:ph idx="1"/>
          </p:nvPr>
        </p:nvSpPr>
        <p:spPr/>
        <p:txBody>
          <a:bodyPr>
            <a:normAutofit/>
          </a:bodyPr>
          <a:lstStyle/>
          <a:p>
            <a:endParaRPr lang="en-US" dirty="0"/>
          </a:p>
          <a:p>
            <a:r>
              <a:rPr lang="en-US" sz="2400" dirty="0"/>
              <a:t>4 Sessions</a:t>
            </a:r>
          </a:p>
          <a:p>
            <a:pPr lvl="1"/>
            <a:r>
              <a:rPr lang="en-US" sz="2200" dirty="0"/>
              <a:t>TDAs – Allocations and Distributions including Prior Year – June 15</a:t>
            </a:r>
          </a:p>
          <a:p>
            <a:pPr lvl="1"/>
            <a:r>
              <a:rPr lang="en-US" sz="2200" dirty="0"/>
              <a:t>Salary Management  - June 16</a:t>
            </a:r>
          </a:p>
          <a:p>
            <a:pPr lvl="1"/>
            <a:r>
              <a:rPr lang="en-US" sz="2200" dirty="0"/>
              <a:t>How to Manage the Noise in WinRMS – June 22</a:t>
            </a:r>
          </a:p>
          <a:p>
            <a:pPr lvl="1"/>
            <a:r>
              <a:rPr lang="en-US" sz="2200" dirty="0"/>
              <a:t>Setting up Accounts, Expense Transfers and Split Account Transactions – June 23</a:t>
            </a:r>
          </a:p>
          <a:p>
            <a:endParaRPr lang="en-US" sz="2400" dirty="0"/>
          </a:p>
          <a:p>
            <a:pPr marL="914400" lvl="2" indent="0">
              <a:buNone/>
            </a:pPr>
            <a:endParaRPr lang="en-US" sz="2000" dirty="0"/>
          </a:p>
        </p:txBody>
      </p:sp>
    </p:spTree>
    <p:extLst>
      <p:ext uri="{BB962C8B-B14F-4D97-AF65-F5344CB8AC3E}">
        <p14:creationId xmlns:p14="http://schemas.microsoft.com/office/powerpoint/2010/main" val="313430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518D-8868-40A5-ACB8-A49DC940CEBF}"/>
              </a:ext>
            </a:extLst>
          </p:cNvPr>
          <p:cNvSpPr>
            <a:spLocks noGrp="1"/>
          </p:cNvSpPr>
          <p:nvPr>
            <p:ph type="title"/>
          </p:nvPr>
        </p:nvSpPr>
        <p:spPr/>
        <p:txBody>
          <a:bodyPr/>
          <a:lstStyle/>
          <a:p>
            <a:r>
              <a:rPr lang="en-US" dirty="0"/>
              <a:t>How to Figure out the number to put in (cont.)</a:t>
            </a:r>
          </a:p>
        </p:txBody>
      </p:sp>
      <p:sp>
        <p:nvSpPr>
          <p:cNvPr id="3" name="Content Placeholder 2">
            <a:extLst>
              <a:ext uri="{FF2B5EF4-FFF2-40B4-BE49-F238E27FC236}">
                <a16:creationId xmlns:a16="http://schemas.microsoft.com/office/drawing/2014/main" id="{2C55D417-0147-48F2-B3EF-56F3D42D1349}"/>
              </a:ext>
            </a:extLst>
          </p:cNvPr>
          <p:cNvSpPr>
            <a:spLocks noGrp="1"/>
          </p:cNvSpPr>
          <p:nvPr>
            <p:ph idx="1"/>
          </p:nvPr>
        </p:nvSpPr>
        <p:spPr/>
        <p:txBody>
          <a:bodyPr>
            <a:normAutofit fontScale="92500" lnSpcReduction="20000"/>
          </a:bodyPr>
          <a:lstStyle/>
          <a:p>
            <a:r>
              <a:rPr lang="en-US" dirty="0"/>
              <a:t>The previous slides show how to determine the remaining amount for each FCP.  You also need to know the accounts that the PY funds need to be distributed to.</a:t>
            </a:r>
          </a:p>
          <a:p>
            <a:r>
              <a:rPr lang="en-US" dirty="0"/>
              <a:t>A determination needs to be made of the amount of PY funds that will need to be distributed to each account in WinRMS.  This can be done by pulling the Account Status Report and looking at the remaining balances for each account.  </a:t>
            </a:r>
          </a:p>
          <a:p>
            <a:r>
              <a:rPr lang="en-US" dirty="0"/>
              <a:t>Go to Reports -&gt; Status Reports -&gt; Account Status Report -&gt; You can then select all accounts or select the individual account that you want to view. </a:t>
            </a:r>
          </a:p>
          <a:p>
            <a:pPr marL="0" indent="0">
              <a:buNone/>
            </a:pPr>
            <a:r>
              <a:rPr lang="en-US" dirty="0"/>
              <a:t>OR</a:t>
            </a:r>
          </a:p>
          <a:p>
            <a:r>
              <a:rPr lang="en-US" dirty="0"/>
              <a:t>You can click on the individual account on the home page and click on Summary Status or Detail Status in purple.</a:t>
            </a:r>
          </a:p>
          <a:p>
            <a:r>
              <a:rPr lang="en-US" dirty="0"/>
              <a:t>At the bottom right of either report, it will give you the account balance.</a:t>
            </a:r>
          </a:p>
        </p:txBody>
      </p:sp>
    </p:spTree>
    <p:extLst>
      <p:ext uri="{BB962C8B-B14F-4D97-AF65-F5344CB8AC3E}">
        <p14:creationId xmlns:p14="http://schemas.microsoft.com/office/powerpoint/2010/main" val="285058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FF5D-F499-4DE3-BFB0-6E4C598A65C6}"/>
              </a:ext>
            </a:extLst>
          </p:cNvPr>
          <p:cNvSpPr>
            <a:spLocks noGrp="1"/>
          </p:cNvSpPr>
          <p:nvPr>
            <p:ph type="title"/>
          </p:nvPr>
        </p:nvSpPr>
        <p:spPr/>
        <p:txBody>
          <a:bodyPr/>
          <a:lstStyle/>
          <a:p>
            <a:r>
              <a:rPr lang="en-US" dirty="0"/>
              <a:t>Account Balance Report</a:t>
            </a:r>
          </a:p>
        </p:txBody>
      </p:sp>
      <p:pic>
        <p:nvPicPr>
          <p:cNvPr id="4" name="Content Placeholder 3">
            <a:extLst>
              <a:ext uri="{FF2B5EF4-FFF2-40B4-BE49-F238E27FC236}">
                <a16:creationId xmlns:a16="http://schemas.microsoft.com/office/drawing/2014/main" id="{D61336F6-DFB7-4077-A43E-C90CF0E215F9}"/>
              </a:ext>
            </a:extLst>
          </p:cNvPr>
          <p:cNvPicPr>
            <a:picLocks noGrp="1" noChangeAspect="1"/>
          </p:cNvPicPr>
          <p:nvPr>
            <p:ph idx="1"/>
          </p:nvPr>
        </p:nvPicPr>
        <p:blipFill>
          <a:blip r:embed="rId2"/>
          <a:stretch>
            <a:fillRect/>
          </a:stretch>
        </p:blipFill>
        <p:spPr>
          <a:xfrm>
            <a:off x="3549056" y="1825625"/>
            <a:ext cx="5093887" cy="4351338"/>
          </a:xfrm>
          <a:prstGeom prst="rect">
            <a:avLst/>
          </a:prstGeom>
        </p:spPr>
      </p:pic>
      <p:cxnSp>
        <p:nvCxnSpPr>
          <p:cNvPr id="6" name="Straight Arrow Connector 5">
            <a:extLst>
              <a:ext uri="{FF2B5EF4-FFF2-40B4-BE49-F238E27FC236}">
                <a16:creationId xmlns:a16="http://schemas.microsoft.com/office/drawing/2014/main" id="{0A436B14-8966-4478-A977-265A6D834A69}"/>
              </a:ext>
            </a:extLst>
          </p:cNvPr>
          <p:cNvCxnSpPr/>
          <p:nvPr/>
        </p:nvCxnSpPr>
        <p:spPr>
          <a:xfrm>
            <a:off x="2231472" y="2852257"/>
            <a:ext cx="1124124" cy="444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80AAE0-42A7-4C8A-AC94-77181A0BB241}"/>
              </a:ext>
            </a:extLst>
          </p:cNvPr>
          <p:cNvCxnSpPr/>
          <p:nvPr/>
        </p:nvCxnSpPr>
        <p:spPr>
          <a:xfrm flipH="1">
            <a:off x="7113864" y="2852257"/>
            <a:ext cx="1249960" cy="176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447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B4D2-421D-4F61-AD56-91CE3CB2A5F4}"/>
              </a:ext>
            </a:extLst>
          </p:cNvPr>
          <p:cNvSpPr>
            <a:spLocks noGrp="1"/>
          </p:cNvSpPr>
          <p:nvPr>
            <p:ph type="title"/>
          </p:nvPr>
        </p:nvSpPr>
        <p:spPr/>
        <p:txBody>
          <a:bodyPr/>
          <a:lstStyle/>
          <a:p>
            <a:r>
              <a:rPr lang="en-US" dirty="0"/>
              <a:t>Account Balance – Summary or Detailed Status</a:t>
            </a:r>
          </a:p>
        </p:txBody>
      </p:sp>
      <p:pic>
        <p:nvPicPr>
          <p:cNvPr id="4" name="Content Placeholder 3">
            <a:extLst>
              <a:ext uri="{FF2B5EF4-FFF2-40B4-BE49-F238E27FC236}">
                <a16:creationId xmlns:a16="http://schemas.microsoft.com/office/drawing/2014/main" id="{8DCF6EE8-0502-407A-B789-A01CC0EB2704}"/>
              </a:ext>
            </a:extLst>
          </p:cNvPr>
          <p:cNvPicPr>
            <a:picLocks noGrp="1" noChangeAspect="1"/>
          </p:cNvPicPr>
          <p:nvPr>
            <p:ph idx="1"/>
          </p:nvPr>
        </p:nvPicPr>
        <p:blipFill>
          <a:blip r:embed="rId2"/>
          <a:stretch>
            <a:fillRect/>
          </a:stretch>
        </p:blipFill>
        <p:spPr>
          <a:xfrm>
            <a:off x="3447875" y="1158642"/>
            <a:ext cx="5064268" cy="4819650"/>
          </a:xfrm>
          <a:prstGeom prst="rect">
            <a:avLst/>
          </a:prstGeom>
        </p:spPr>
      </p:pic>
      <p:cxnSp>
        <p:nvCxnSpPr>
          <p:cNvPr id="6" name="Straight Arrow Connector 5">
            <a:extLst>
              <a:ext uri="{FF2B5EF4-FFF2-40B4-BE49-F238E27FC236}">
                <a16:creationId xmlns:a16="http://schemas.microsoft.com/office/drawing/2014/main" id="{98C75A3E-1024-4A42-9861-3D994AB43562}"/>
              </a:ext>
            </a:extLst>
          </p:cNvPr>
          <p:cNvCxnSpPr/>
          <p:nvPr/>
        </p:nvCxnSpPr>
        <p:spPr>
          <a:xfrm>
            <a:off x="2348917" y="2793534"/>
            <a:ext cx="4001549" cy="142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906B83-409C-48D1-8355-D8DC46B2E1D6}"/>
              </a:ext>
            </a:extLst>
          </p:cNvPr>
          <p:cNvSpPr txBox="1"/>
          <p:nvPr/>
        </p:nvSpPr>
        <p:spPr>
          <a:xfrm>
            <a:off x="906010" y="2474752"/>
            <a:ext cx="1624781" cy="1200329"/>
          </a:xfrm>
          <a:prstGeom prst="rect">
            <a:avLst/>
          </a:prstGeom>
          <a:noFill/>
        </p:spPr>
        <p:txBody>
          <a:bodyPr wrap="square" rtlCol="0">
            <a:spAutoFit/>
          </a:bodyPr>
          <a:lstStyle/>
          <a:p>
            <a:r>
              <a:rPr lang="en-US" dirty="0"/>
              <a:t>Click on Account you want to view in pink</a:t>
            </a:r>
          </a:p>
        </p:txBody>
      </p:sp>
      <p:cxnSp>
        <p:nvCxnSpPr>
          <p:cNvPr id="9" name="Straight Arrow Connector 8">
            <a:extLst>
              <a:ext uri="{FF2B5EF4-FFF2-40B4-BE49-F238E27FC236}">
                <a16:creationId xmlns:a16="http://schemas.microsoft.com/office/drawing/2014/main" id="{E58AD83D-CE1E-4469-AF2E-AAC0179D5AE2}"/>
              </a:ext>
            </a:extLst>
          </p:cNvPr>
          <p:cNvCxnSpPr/>
          <p:nvPr/>
        </p:nvCxnSpPr>
        <p:spPr>
          <a:xfrm flipH="1">
            <a:off x="8628134" y="2080470"/>
            <a:ext cx="960483" cy="39428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1" name="Straight Arrow Connector 10">
            <a:extLst>
              <a:ext uri="{FF2B5EF4-FFF2-40B4-BE49-F238E27FC236}">
                <a16:creationId xmlns:a16="http://schemas.microsoft.com/office/drawing/2014/main" id="{D09CE1CA-7572-4F98-B3E3-92D680183818}"/>
              </a:ext>
            </a:extLst>
          </p:cNvPr>
          <p:cNvCxnSpPr/>
          <p:nvPr/>
        </p:nvCxnSpPr>
        <p:spPr>
          <a:xfrm flipH="1">
            <a:off x="8539993" y="1770077"/>
            <a:ext cx="568382" cy="38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B8B187-519F-4BA7-9E26-0941E5BB6667}"/>
              </a:ext>
            </a:extLst>
          </p:cNvPr>
          <p:cNvSpPr txBox="1"/>
          <p:nvPr/>
        </p:nvSpPr>
        <p:spPr>
          <a:xfrm>
            <a:off x="9429226" y="1639721"/>
            <a:ext cx="2155970" cy="1200329"/>
          </a:xfrm>
          <a:prstGeom prst="rect">
            <a:avLst/>
          </a:prstGeom>
          <a:noFill/>
        </p:spPr>
        <p:txBody>
          <a:bodyPr wrap="square" rtlCol="0">
            <a:spAutoFit/>
          </a:bodyPr>
          <a:lstStyle/>
          <a:p>
            <a:r>
              <a:rPr lang="en-US" dirty="0"/>
              <a:t>And then click Summary Status or Detail Status for Account Balance.</a:t>
            </a:r>
          </a:p>
        </p:txBody>
      </p:sp>
    </p:spTree>
    <p:extLst>
      <p:ext uri="{BB962C8B-B14F-4D97-AF65-F5344CB8AC3E}">
        <p14:creationId xmlns:p14="http://schemas.microsoft.com/office/powerpoint/2010/main" val="1524116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4942-F7E7-452D-B739-A2B4E18DEAA0}"/>
              </a:ext>
            </a:extLst>
          </p:cNvPr>
          <p:cNvSpPr>
            <a:spLocks noGrp="1"/>
          </p:cNvSpPr>
          <p:nvPr>
            <p:ph type="title"/>
          </p:nvPr>
        </p:nvSpPr>
        <p:spPr/>
        <p:txBody>
          <a:bodyPr/>
          <a:lstStyle/>
          <a:p>
            <a:r>
              <a:rPr lang="en-US" dirty="0"/>
              <a:t>How to Allocate PY</a:t>
            </a:r>
          </a:p>
        </p:txBody>
      </p:sp>
      <p:sp>
        <p:nvSpPr>
          <p:cNvPr id="3" name="Content Placeholder 2">
            <a:extLst>
              <a:ext uri="{FF2B5EF4-FFF2-40B4-BE49-F238E27FC236}">
                <a16:creationId xmlns:a16="http://schemas.microsoft.com/office/drawing/2014/main" id="{10D2202B-E197-4FD5-BB0B-2C7ABACD53A0}"/>
              </a:ext>
            </a:extLst>
          </p:cNvPr>
          <p:cNvSpPr>
            <a:spLocks noGrp="1"/>
          </p:cNvSpPr>
          <p:nvPr>
            <p:ph idx="1"/>
          </p:nvPr>
        </p:nvSpPr>
        <p:spPr/>
        <p:txBody>
          <a:bodyPr/>
          <a:lstStyle/>
          <a:p>
            <a:r>
              <a:rPr lang="en-US" dirty="0"/>
              <a:t>The first step in entering the PY balances for each FCP is to allocate the amount remaining to each FCP.</a:t>
            </a:r>
          </a:p>
          <a:p>
            <a:r>
              <a:rPr lang="en-US" dirty="0"/>
              <a:t>This can be done by going to Add -&gt; Add Funds Allocation.</a:t>
            </a:r>
          </a:p>
          <a:p>
            <a:r>
              <a:rPr lang="en-US" dirty="0"/>
              <a:t>You will want the total amount of PY across all FCPs in order to do the Funds Allocation.</a:t>
            </a:r>
          </a:p>
          <a:p>
            <a:r>
              <a:rPr lang="en-US" dirty="0"/>
              <a:t>The Funds Allocation then breaks up the total amount across the FCPs.</a:t>
            </a:r>
          </a:p>
        </p:txBody>
      </p:sp>
    </p:spTree>
    <p:extLst>
      <p:ext uri="{BB962C8B-B14F-4D97-AF65-F5344CB8AC3E}">
        <p14:creationId xmlns:p14="http://schemas.microsoft.com/office/powerpoint/2010/main" val="95592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9026-02AA-49C3-A682-1864BB9CC5F6}"/>
              </a:ext>
            </a:extLst>
          </p:cNvPr>
          <p:cNvSpPr>
            <a:spLocks noGrp="1"/>
          </p:cNvSpPr>
          <p:nvPr>
            <p:ph type="title"/>
          </p:nvPr>
        </p:nvSpPr>
        <p:spPr/>
        <p:txBody>
          <a:bodyPr/>
          <a:lstStyle/>
          <a:p>
            <a:r>
              <a:rPr lang="en-US" dirty="0"/>
              <a:t>How to Allocate PY (cont.)</a:t>
            </a:r>
          </a:p>
        </p:txBody>
      </p:sp>
      <p:pic>
        <p:nvPicPr>
          <p:cNvPr id="4" name="Content Placeholder 3">
            <a:extLst>
              <a:ext uri="{FF2B5EF4-FFF2-40B4-BE49-F238E27FC236}">
                <a16:creationId xmlns:a16="http://schemas.microsoft.com/office/drawing/2014/main" id="{599E5667-06C5-41A7-A7F7-8E7319F27DCA}"/>
              </a:ext>
            </a:extLst>
          </p:cNvPr>
          <p:cNvPicPr>
            <a:picLocks noGrp="1" noChangeAspect="1"/>
          </p:cNvPicPr>
          <p:nvPr>
            <p:ph idx="1"/>
          </p:nvPr>
        </p:nvPicPr>
        <p:blipFill>
          <a:blip r:embed="rId2"/>
          <a:stretch>
            <a:fillRect/>
          </a:stretch>
        </p:blipFill>
        <p:spPr>
          <a:xfrm>
            <a:off x="3745418" y="1825625"/>
            <a:ext cx="4701163" cy="4351338"/>
          </a:xfrm>
          <a:prstGeom prst="rect">
            <a:avLst/>
          </a:prstGeom>
        </p:spPr>
      </p:pic>
      <p:cxnSp>
        <p:nvCxnSpPr>
          <p:cNvPr id="5" name="Straight Arrow Connector 4">
            <a:extLst>
              <a:ext uri="{FF2B5EF4-FFF2-40B4-BE49-F238E27FC236}">
                <a16:creationId xmlns:a16="http://schemas.microsoft.com/office/drawing/2014/main" id="{2DCAD5BA-F8C0-47F4-B327-E6D7CCD89963}"/>
              </a:ext>
            </a:extLst>
          </p:cNvPr>
          <p:cNvCxnSpPr/>
          <p:nvPr/>
        </p:nvCxnSpPr>
        <p:spPr>
          <a:xfrm>
            <a:off x="2843868" y="2055303"/>
            <a:ext cx="1392572" cy="109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614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5CFB-8CE0-4B27-993C-D93D2B20A6E6}"/>
              </a:ext>
            </a:extLst>
          </p:cNvPr>
          <p:cNvSpPr>
            <a:spLocks noGrp="1"/>
          </p:cNvSpPr>
          <p:nvPr>
            <p:ph type="title"/>
          </p:nvPr>
        </p:nvSpPr>
        <p:spPr/>
        <p:txBody>
          <a:bodyPr/>
          <a:lstStyle/>
          <a:p>
            <a:r>
              <a:rPr lang="en-US" dirty="0"/>
              <a:t>How to Allocate PY (cont.)</a:t>
            </a:r>
          </a:p>
        </p:txBody>
      </p:sp>
      <p:pic>
        <p:nvPicPr>
          <p:cNvPr id="10" name="Content Placeholder 9">
            <a:extLst>
              <a:ext uri="{FF2B5EF4-FFF2-40B4-BE49-F238E27FC236}">
                <a16:creationId xmlns:a16="http://schemas.microsoft.com/office/drawing/2014/main" id="{10810824-F54A-4424-86EF-4E2E810C37B9}"/>
              </a:ext>
            </a:extLst>
          </p:cNvPr>
          <p:cNvPicPr>
            <a:picLocks noGrp="1" noChangeAspect="1"/>
          </p:cNvPicPr>
          <p:nvPr>
            <p:ph idx="1"/>
          </p:nvPr>
        </p:nvPicPr>
        <p:blipFill>
          <a:blip r:embed="rId2"/>
          <a:stretch>
            <a:fillRect/>
          </a:stretch>
        </p:blipFill>
        <p:spPr>
          <a:xfrm>
            <a:off x="3377103" y="1825625"/>
            <a:ext cx="5437793" cy="4351338"/>
          </a:xfrm>
          <a:prstGeom prst="rect">
            <a:avLst/>
          </a:prstGeom>
        </p:spPr>
      </p:pic>
    </p:spTree>
    <p:extLst>
      <p:ext uri="{BB962C8B-B14F-4D97-AF65-F5344CB8AC3E}">
        <p14:creationId xmlns:p14="http://schemas.microsoft.com/office/powerpoint/2010/main" val="361130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91E6-8D57-42A7-BCDC-7C0D6F708C01}"/>
              </a:ext>
            </a:extLst>
          </p:cNvPr>
          <p:cNvSpPr>
            <a:spLocks noGrp="1"/>
          </p:cNvSpPr>
          <p:nvPr>
            <p:ph type="title"/>
          </p:nvPr>
        </p:nvSpPr>
        <p:spPr/>
        <p:txBody>
          <a:bodyPr/>
          <a:lstStyle/>
          <a:p>
            <a:r>
              <a:rPr lang="en-US" dirty="0"/>
              <a:t>How to Distribute PY</a:t>
            </a:r>
          </a:p>
        </p:txBody>
      </p:sp>
      <p:sp>
        <p:nvSpPr>
          <p:cNvPr id="3" name="Content Placeholder 2">
            <a:extLst>
              <a:ext uri="{FF2B5EF4-FFF2-40B4-BE49-F238E27FC236}">
                <a16:creationId xmlns:a16="http://schemas.microsoft.com/office/drawing/2014/main" id="{A9F6C712-3DBF-4CDF-B949-0DD19553FCAC}"/>
              </a:ext>
            </a:extLst>
          </p:cNvPr>
          <p:cNvSpPr>
            <a:spLocks noGrp="1"/>
          </p:cNvSpPr>
          <p:nvPr>
            <p:ph idx="1"/>
          </p:nvPr>
        </p:nvSpPr>
        <p:spPr/>
        <p:txBody>
          <a:bodyPr/>
          <a:lstStyle/>
          <a:p>
            <a:pPr marL="0" indent="0">
              <a:buNone/>
            </a:pPr>
            <a:endParaRPr lang="en-US" dirty="0"/>
          </a:p>
          <a:p>
            <a:pPr lvl="1"/>
            <a:r>
              <a:rPr lang="en-US" dirty="0"/>
              <a:t>Once the funds are allocated to the FCPs, you then need to distribute them to the correct accounts in WinRMS.</a:t>
            </a:r>
          </a:p>
          <a:p>
            <a:pPr lvl="1"/>
            <a:r>
              <a:rPr lang="en-US" dirty="0"/>
              <a:t>This can be done by going to Add -&gt; Add Funds Distribution.</a:t>
            </a:r>
          </a:p>
          <a:p>
            <a:pPr lvl="1"/>
            <a:r>
              <a:rPr lang="en-US" dirty="0"/>
              <a:t>The amount that was allocated to each FCP will be entered and then it will be distributed amongst the accounts.</a:t>
            </a:r>
          </a:p>
          <a:p>
            <a:pPr lvl="1"/>
            <a:r>
              <a:rPr lang="en-US" dirty="0"/>
              <a:t>You will need to do complete a Funds Distribution for each PY FCP that had funds remaining.</a:t>
            </a:r>
          </a:p>
          <a:p>
            <a:pPr lvl="1"/>
            <a:endParaRPr lang="en-US" dirty="0"/>
          </a:p>
        </p:txBody>
      </p:sp>
    </p:spTree>
    <p:extLst>
      <p:ext uri="{BB962C8B-B14F-4D97-AF65-F5344CB8AC3E}">
        <p14:creationId xmlns:p14="http://schemas.microsoft.com/office/powerpoint/2010/main" val="1364207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9BD5-EFEE-4139-A6F0-1635839B74BE}"/>
              </a:ext>
            </a:extLst>
          </p:cNvPr>
          <p:cNvSpPr>
            <a:spLocks noGrp="1"/>
          </p:cNvSpPr>
          <p:nvPr>
            <p:ph type="title"/>
          </p:nvPr>
        </p:nvSpPr>
        <p:spPr/>
        <p:txBody>
          <a:bodyPr/>
          <a:lstStyle/>
          <a:p>
            <a:r>
              <a:rPr lang="en-US" dirty="0"/>
              <a:t>How to Distribute PY (cont.)</a:t>
            </a:r>
          </a:p>
        </p:txBody>
      </p:sp>
      <p:pic>
        <p:nvPicPr>
          <p:cNvPr id="4" name="Content Placeholder 3">
            <a:extLst>
              <a:ext uri="{FF2B5EF4-FFF2-40B4-BE49-F238E27FC236}">
                <a16:creationId xmlns:a16="http://schemas.microsoft.com/office/drawing/2014/main" id="{48D78C16-16A3-422B-B737-2254BBE869BF}"/>
              </a:ext>
            </a:extLst>
          </p:cNvPr>
          <p:cNvPicPr>
            <a:picLocks noGrp="1" noChangeAspect="1"/>
          </p:cNvPicPr>
          <p:nvPr>
            <p:ph idx="1"/>
          </p:nvPr>
        </p:nvPicPr>
        <p:blipFill>
          <a:blip r:embed="rId2"/>
          <a:stretch>
            <a:fillRect/>
          </a:stretch>
        </p:blipFill>
        <p:spPr>
          <a:xfrm>
            <a:off x="3745418" y="1825625"/>
            <a:ext cx="4701163" cy="4351338"/>
          </a:xfrm>
          <a:prstGeom prst="rect">
            <a:avLst/>
          </a:prstGeom>
        </p:spPr>
      </p:pic>
      <p:cxnSp>
        <p:nvCxnSpPr>
          <p:cNvPr id="5" name="Straight Arrow Connector 4">
            <a:extLst>
              <a:ext uri="{FF2B5EF4-FFF2-40B4-BE49-F238E27FC236}">
                <a16:creationId xmlns:a16="http://schemas.microsoft.com/office/drawing/2014/main" id="{A04FF770-9F5E-491C-8328-1AB79D3AA52E}"/>
              </a:ext>
            </a:extLst>
          </p:cNvPr>
          <p:cNvCxnSpPr/>
          <p:nvPr/>
        </p:nvCxnSpPr>
        <p:spPr>
          <a:xfrm>
            <a:off x="3036815" y="2063692"/>
            <a:ext cx="1224792" cy="21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44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F266-7D83-4F10-A4EC-CD57CF969904}"/>
              </a:ext>
            </a:extLst>
          </p:cNvPr>
          <p:cNvSpPr>
            <a:spLocks noGrp="1"/>
          </p:cNvSpPr>
          <p:nvPr>
            <p:ph type="title"/>
          </p:nvPr>
        </p:nvSpPr>
        <p:spPr/>
        <p:txBody>
          <a:bodyPr/>
          <a:lstStyle/>
          <a:p>
            <a:r>
              <a:rPr lang="en-US" dirty="0"/>
              <a:t>How to Distribute PY (cont.) </a:t>
            </a:r>
          </a:p>
        </p:txBody>
      </p:sp>
      <p:pic>
        <p:nvPicPr>
          <p:cNvPr id="7" name="Content Placeholder 6">
            <a:extLst>
              <a:ext uri="{FF2B5EF4-FFF2-40B4-BE49-F238E27FC236}">
                <a16:creationId xmlns:a16="http://schemas.microsoft.com/office/drawing/2014/main" id="{8B04256C-4BEB-481A-B239-3EA9AD1F09E6}"/>
              </a:ext>
            </a:extLst>
          </p:cNvPr>
          <p:cNvPicPr>
            <a:picLocks noGrp="1" noChangeAspect="1"/>
          </p:cNvPicPr>
          <p:nvPr>
            <p:ph idx="1"/>
          </p:nvPr>
        </p:nvPicPr>
        <p:blipFill>
          <a:blip r:embed="rId2"/>
          <a:stretch>
            <a:fillRect/>
          </a:stretch>
        </p:blipFill>
        <p:spPr>
          <a:xfrm>
            <a:off x="3377103" y="1825625"/>
            <a:ext cx="5437793" cy="4351338"/>
          </a:xfrm>
          <a:prstGeom prst="rect">
            <a:avLst/>
          </a:prstGeom>
        </p:spPr>
      </p:pic>
    </p:spTree>
    <p:extLst>
      <p:ext uri="{BB962C8B-B14F-4D97-AF65-F5344CB8AC3E}">
        <p14:creationId xmlns:p14="http://schemas.microsoft.com/office/powerpoint/2010/main" val="2948788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35A0-FADF-48C8-A7F2-4628E2EA15D1}"/>
              </a:ext>
            </a:extLst>
          </p:cNvPr>
          <p:cNvSpPr>
            <a:spLocks noGrp="1"/>
          </p:cNvSpPr>
          <p:nvPr>
            <p:ph type="title"/>
          </p:nvPr>
        </p:nvSpPr>
        <p:spPr/>
        <p:txBody>
          <a:bodyPr/>
          <a:lstStyle/>
          <a:p>
            <a:r>
              <a:rPr lang="en-US" dirty="0"/>
              <a:t>How to Distribute PY (cont.) </a:t>
            </a:r>
          </a:p>
        </p:txBody>
      </p:sp>
      <p:pic>
        <p:nvPicPr>
          <p:cNvPr id="4" name="Content Placeholder 3">
            <a:extLst>
              <a:ext uri="{FF2B5EF4-FFF2-40B4-BE49-F238E27FC236}">
                <a16:creationId xmlns:a16="http://schemas.microsoft.com/office/drawing/2014/main" id="{C8440B36-8CAF-4770-8EFB-16F780A60C79}"/>
              </a:ext>
            </a:extLst>
          </p:cNvPr>
          <p:cNvPicPr>
            <a:picLocks noGrp="1" noChangeAspect="1"/>
          </p:cNvPicPr>
          <p:nvPr>
            <p:ph idx="1"/>
          </p:nvPr>
        </p:nvPicPr>
        <p:blipFill>
          <a:blip r:embed="rId2"/>
          <a:stretch>
            <a:fillRect/>
          </a:stretch>
        </p:blipFill>
        <p:spPr>
          <a:xfrm>
            <a:off x="3377103" y="1825625"/>
            <a:ext cx="5437793" cy="4351338"/>
          </a:xfrm>
          <a:prstGeom prst="rect">
            <a:avLst/>
          </a:prstGeom>
        </p:spPr>
      </p:pic>
      <p:sp>
        <p:nvSpPr>
          <p:cNvPr id="14" name="TextBox 13">
            <a:extLst>
              <a:ext uri="{FF2B5EF4-FFF2-40B4-BE49-F238E27FC236}">
                <a16:creationId xmlns:a16="http://schemas.microsoft.com/office/drawing/2014/main" id="{140F8AEA-B842-475F-A94C-6BF313451707}"/>
              </a:ext>
            </a:extLst>
          </p:cNvPr>
          <p:cNvSpPr txBox="1"/>
          <p:nvPr/>
        </p:nvSpPr>
        <p:spPr>
          <a:xfrm>
            <a:off x="729843" y="1803633"/>
            <a:ext cx="1845578" cy="923330"/>
          </a:xfrm>
          <a:prstGeom prst="rect">
            <a:avLst/>
          </a:prstGeom>
          <a:noFill/>
        </p:spPr>
        <p:txBody>
          <a:bodyPr wrap="square" rtlCol="0">
            <a:spAutoFit/>
          </a:bodyPr>
          <a:lstStyle/>
          <a:p>
            <a:r>
              <a:rPr lang="en-US" dirty="0"/>
              <a:t>You can see each FCP has its own Distribution</a:t>
            </a:r>
          </a:p>
        </p:txBody>
      </p:sp>
      <p:sp>
        <p:nvSpPr>
          <p:cNvPr id="15" name="Arrow: Right 14">
            <a:extLst>
              <a:ext uri="{FF2B5EF4-FFF2-40B4-BE49-F238E27FC236}">
                <a16:creationId xmlns:a16="http://schemas.microsoft.com/office/drawing/2014/main" id="{5A61ED35-D871-4619-985D-8ECBDD97C800}"/>
              </a:ext>
            </a:extLst>
          </p:cNvPr>
          <p:cNvSpPr/>
          <p:nvPr/>
        </p:nvSpPr>
        <p:spPr>
          <a:xfrm>
            <a:off x="2323750" y="2097248"/>
            <a:ext cx="760732" cy="520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999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7B1B-F64D-4005-9FB2-3880544CFEAF}"/>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DDB23543-D6AD-4AF4-8913-53A9F9786A38}"/>
              </a:ext>
            </a:extLst>
          </p:cNvPr>
          <p:cNvSpPr>
            <a:spLocks noGrp="1"/>
          </p:cNvSpPr>
          <p:nvPr>
            <p:ph idx="1"/>
          </p:nvPr>
        </p:nvSpPr>
        <p:spPr/>
        <p:txBody>
          <a:bodyPr/>
          <a:lstStyle/>
          <a:p>
            <a:r>
              <a:rPr lang="en-US" dirty="0"/>
              <a:t>Antonio Laracuente – Director Field Operations, ORD</a:t>
            </a:r>
          </a:p>
          <a:p>
            <a:r>
              <a:rPr lang="en-US" dirty="0"/>
              <a:t>Kari Points – Director Research Operations – Iowa City</a:t>
            </a:r>
          </a:p>
          <a:p>
            <a:r>
              <a:rPr lang="en-US" dirty="0"/>
              <a:t>Tabitha Randall – Supervisory Budget Analyst – Salt Lake City</a:t>
            </a:r>
          </a:p>
          <a:p>
            <a:r>
              <a:rPr lang="en-US" dirty="0"/>
              <a:t>Jamece Petteway – Supervisory Budget Analyst – Durham</a:t>
            </a:r>
          </a:p>
          <a:p>
            <a:r>
              <a:rPr lang="en-US" dirty="0"/>
              <a:t>Travis Peake – Supervisory Budget Analyst – Portland</a:t>
            </a:r>
          </a:p>
          <a:p>
            <a:r>
              <a:rPr lang="en-US" dirty="0"/>
              <a:t>Erin Olson – Supervisory Budget Analyst – St. Louis</a:t>
            </a:r>
          </a:p>
        </p:txBody>
      </p:sp>
    </p:spTree>
    <p:extLst>
      <p:ext uri="{BB962C8B-B14F-4D97-AF65-F5344CB8AC3E}">
        <p14:creationId xmlns:p14="http://schemas.microsoft.com/office/powerpoint/2010/main" val="1188450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912D-9D93-430E-B87D-44256DEBDE8F}"/>
              </a:ext>
            </a:extLst>
          </p:cNvPr>
          <p:cNvSpPr>
            <a:spLocks noGrp="1"/>
          </p:cNvSpPr>
          <p:nvPr>
            <p:ph type="title"/>
          </p:nvPr>
        </p:nvSpPr>
        <p:spPr/>
        <p:txBody>
          <a:bodyPr/>
          <a:lstStyle/>
          <a:p>
            <a:r>
              <a:rPr lang="en-US" dirty="0"/>
              <a:t>Current Year - ITA </a:t>
            </a:r>
          </a:p>
        </p:txBody>
      </p:sp>
      <p:sp>
        <p:nvSpPr>
          <p:cNvPr id="3" name="Content Placeholder 2">
            <a:extLst>
              <a:ext uri="{FF2B5EF4-FFF2-40B4-BE49-F238E27FC236}">
                <a16:creationId xmlns:a16="http://schemas.microsoft.com/office/drawing/2014/main" id="{E9CF40E2-DFB7-4F08-A7AF-47F17EE1AA45}"/>
              </a:ext>
            </a:extLst>
          </p:cNvPr>
          <p:cNvSpPr>
            <a:spLocks noGrp="1"/>
          </p:cNvSpPr>
          <p:nvPr>
            <p:ph idx="1"/>
          </p:nvPr>
        </p:nvSpPr>
        <p:spPr/>
        <p:txBody>
          <a:bodyPr/>
          <a:lstStyle/>
          <a:p>
            <a:r>
              <a:rPr lang="en-US" dirty="0"/>
              <a:t>How to pull the ITA</a:t>
            </a:r>
          </a:p>
          <a:p>
            <a:r>
              <a:rPr lang="en-US" dirty="0"/>
              <a:t>Loading the ITA into WinRMS</a:t>
            </a:r>
          </a:p>
          <a:p>
            <a:pPr lvl="1"/>
            <a:r>
              <a:rPr lang="en-US" dirty="0"/>
              <a:t>Do you load the full year or partial?</a:t>
            </a:r>
          </a:p>
          <a:p>
            <a:r>
              <a:rPr lang="en-US" dirty="0"/>
              <a:t>Personnel versus All Other versus Travel</a:t>
            </a:r>
          </a:p>
          <a:p>
            <a:r>
              <a:rPr lang="en-US" dirty="0"/>
              <a:t>How to balance the ITA</a:t>
            </a:r>
          </a:p>
          <a:p>
            <a:r>
              <a:rPr lang="en-US" dirty="0"/>
              <a:t>How to update with new TDAs</a:t>
            </a:r>
          </a:p>
          <a:p>
            <a:endParaRPr lang="en-US" dirty="0"/>
          </a:p>
        </p:txBody>
      </p:sp>
    </p:spTree>
    <p:extLst>
      <p:ext uri="{BB962C8B-B14F-4D97-AF65-F5344CB8AC3E}">
        <p14:creationId xmlns:p14="http://schemas.microsoft.com/office/powerpoint/2010/main" val="1963179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98496A-80DC-44A7-AC50-2F7F8FF07994}"/>
              </a:ext>
            </a:extLst>
          </p:cNvPr>
          <p:cNvGrpSpPr/>
          <p:nvPr/>
        </p:nvGrpSpPr>
        <p:grpSpPr>
          <a:xfrm>
            <a:off x="1252330" y="119270"/>
            <a:ext cx="9687340" cy="5963478"/>
            <a:chOff x="0" y="188494"/>
            <a:chExt cx="12192000" cy="6481011"/>
          </a:xfrm>
        </p:grpSpPr>
        <p:pic>
          <p:nvPicPr>
            <p:cNvPr id="4" name="Picture 3">
              <a:extLst>
                <a:ext uri="{FF2B5EF4-FFF2-40B4-BE49-F238E27FC236}">
                  <a16:creationId xmlns:a16="http://schemas.microsoft.com/office/drawing/2014/main" id="{CC290776-293E-4397-A018-948C14345E63}"/>
                </a:ext>
              </a:extLst>
            </p:cNvPr>
            <p:cNvPicPr>
              <a:picLocks noChangeAspect="1"/>
            </p:cNvPicPr>
            <p:nvPr/>
          </p:nvPicPr>
          <p:blipFill>
            <a:blip r:embed="rId3"/>
            <a:stretch>
              <a:fillRect/>
            </a:stretch>
          </p:blipFill>
          <p:spPr>
            <a:xfrm>
              <a:off x="0" y="188494"/>
              <a:ext cx="12192000" cy="6481011"/>
            </a:xfrm>
            <a:prstGeom prst="rect">
              <a:avLst/>
            </a:prstGeom>
          </p:spPr>
        </p:pic>
        <p:cxnSp>
          <p:nvCxnSpPr>
            <p:cNvPr id="7" name="Straight Arrow Connector 6">
              <a:extLst>
                <a:ext uri="{FF2B5EF4-FFF2-40B4-BE49-F238E27FC236}">
                  <a16:creationId xmlns:a16="http://schemas.microsoft.com/office/drawing/2014/main" id="{EC2072CB-5FC1-43E9-9D75-DE0BDE483CC2}"/>
                </a:ext>
              </a:extLst>
            </p:cNvPr>
            <p:cNvCxnSpPr>
              <a:cxnSpLocks/>
            </p:cNvCxnSpPr>
            <p:nvPr/>
          </p:nvCxnSpPr>
          <p:spPr>
            <a:xfrm flipH="1" flipV="1">
              <a:off x="4602822" y="2024010"/>
              <a:ext cx="2054832" cy="10787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BBCEBF3E-8D9F-4E67-9798-C0D59868DF2F}"/>
                </a:ext>
              </a:extLst>
            </p:cNvPr>
            <p:cNvCxnSpPr>
              <a:cxnSpLocks/>
            </p:cNvCxnSpPr>
            <p:nvPr/>
          </p:nvCxnSpPr>
          <p:spPr>
            <a:xfrm flipH="1" flipV="1">
              <a:off x="2363056" y="2753474"/>
              <a:ext cx="3883632" cy="67552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1CF13A40-0153-4552-B06D-DCF8F98ABECD}"/>
                </a:ext>
              </a:extLst>
            </p:cNvPr>
            <p:cNvSpPr txBox="1"/>
            <p:nvPr/>
          </p:nvSpPr>
          <p:spPr>
            <a:xfrm>
              <a:off x="6376827" y="3123344"/>
              <a:ext cx="3452117" cy="1200329"/>
            </a:xfrm>
            <a:prstGeom prst="rect">
              <a:avLst/>
            </a:prstGeom>
            <a:noFill/>
          </p:spPr>
          <p:txBody>
            <a:bodyPr wrap="square" rtlCol="0">
              <a:spAutoFit/>
            </a:bodyPr>
            <a:lstStyle/>
            <a:p>
              <a:r>
                <a:rPr lang="en-US" dirty="0"/>
                <a:t>-</a:t>
              </a:r>
              <a:r>
                <a:rPr lang="en-US" sz="2400" dirty="0"/>
                <a:t>Hover over Reports</a:t>
              </a:r>
            </a:p>
            <a:p>
              <a:r>
                <a:rPr lang="en-US" sz="2400" dirty="0"/>
                <a:t>-Select ITA Reports</a:t>
              </a:r>
            </a:p>
            <a:p>
              <a:r>
                <a:rPr lang="en-US" sz="2400" dirty="0"/>
                <a:t>-Select ITA Budget Memo</a:t>
              </a:r>
            </a:p>
          </p:txBody>
        </p:sp>
      </p:grpSp>
    </p:spTree>
    <p:extLst>
      <p:ext uri="{BB962C8B-B14F-4D97-AF65-F5344CB8AC3E}">
        <p14:creationId xmlns:p14="http://schemas.microsoft.com/office/powerpoint/2010/main" val="2860707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E620DD0-4966-4165-872A-8498A908B35B}"/>
              </a:ext>
            </a:extLst>
          </p:cNvPr>
          <p:cNvGrpSpPr/>
          <p:nvPr/>
        </p:nvGrpSpPr>
        <p:grpSpPr>
          <a:xfrm>
            <a:off x="636105" y="198782"/>
            <a:ext cx="10668000" cy="5738191"/>
            <a:chOff x="0" y="0"/>
            <a:chExt cx="12192000" cy="6481011"/>
          </a:xfrm>
        </p:grpSpPr>
        <p:pic>
          <p:nvPicPr>
            <p:cNvPr id="5" name="Picture 4">
              <a:extLst>
                <a:ext uri="{FF2B5EF4-FFF2-40B4-BE49-F238E27FC236}">
                  <a16:creationId xmlns:a16="http://schemas.microsoft.com/office/drawing/2014/main" id="{A54B1EC3-2E6D-4877-A5C2-2FA7E81F127C}"/>
                </a:ext>
              </a:extLst>
            </p:cNvPr>
            <p:cNvPicPr>
              <a:picLocks noChangeAspect="1"/>
            </p:cNvPicPr>
            <p:nvPr/>
          </p:nvPicPr>
          <p:blipFill>
            <a:blip r:embed="rId3"/>
            <a:stretch>
              <a:fillRect/>
            </a:stretch>
          </p:blipFill>
          <p:spPr>
            <a:xfrm>
              <a:off x="0" y="0"/>
              <a:ext cx="12192000" cy="6481011"/>
            </a:xfrm>
            <a:prstGeom prst="rect">
              <a:avLst/>
            </a:prstGeom>
          </p:spPr>
        </p:pic>
        <p:sp>
          <p:nvSpPr>
            <p:cNvPr id="3" name="TextBox 2">
              <a:extLst>
                <a:ext uri="{FF2B5EF4-FFF2-40B4-BE49-F238E27FC236}">
                  <a16:creationId xmlns:a16="http://schemas.microsoft.com/office/drawing/2014/main" id="{C60E35A6-B3FB-4D4F-98BC-6451D6C33150}"/>
                </a:ext>
              </a:extLst>
            </p:cNvPr>
            <p:cNvSpPr txBox="1"/>
            <p:nvPr/>
          </p:nvSpPr>
          <p:spPr>
            <a:xfrm>
              <a:off x="6096000" y="4294208"/>
              <a:ext cx="4143736" cy="1323439"/>
            </a:xfrm>
            <a:prstGeom prst="rect">
              <a:avLst/>
            </a:prstGeom>
            <a:noFill/>
          </p:spPr>
          <p:txBody>
            <a:bodyPr wrap="square" rtlCol="0">
              <a:spAutoFit/>
            </a:bodyPr>
            <a:lstStyle/>
            <a:p>
              <a:r>
                <a:rPr lang="en-US" sz="2000" dirty="0"/>
                <a:t>-Select Fiscal Year</a:t>
              </a:r>
            </a:p>
            <a:p>
              <a:r>
                <a:rPr lang="en-US" sz="2000" dirty="0"/>
                <a:t>-Select the Program</a:t>
              </a:r>
            </a:p>
            <a:p>
              <a:r>
                <a:rPr lang="en-US" sz="2000" dirty="0"/>
                <a:t>-Select your Medical Center</a:t>
              </a:r>
            </a:p>
            <a:p>
              <a:r>
                <a:rPr lang="en-US" sz="2000" dirty="0"/>
                <a:t>-Click Submit</a:t>
              </a:r>
            </a:p>
          </p:txBody>
        </p:sp>
        <p:cxnSp>
          <p:nvCxnSpPr>
            <p:cNvPr id="6" name="Straight Arrow Connector 5">
              <a:extLst>
                <a:ext uri="{FF2B5EF4-FFF2-40B4-BE49-F238E27FC236}">
                  <a16:creationId xmlns:a16="http://schemas.microsoft.com/office/drawing/2014/main" id="{5A7D4211-F8F0-47ED-A60D-D60B9A9DF688}"/>
                </a:ext>
              </a:extLst>
            </p:cNvPr>
            <p:cNvCxnSpPr>
              <a:cxnSpLocks/>
            </p:cNvCxnSpPr>
            <p:nvPr/>
          </p:nvCxnSpPr>
          <p:spPr>
            <a:xfrm flipH="1" flipV="1">
              <a:off x="3819646" y="2673752"/>
              <a:ext cx="2152891" cy="1759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C175EE0-6008-4CA7-A11D-B28E4723FA33}"/>
                </a:ext>
              </a:extLst>
            </p:cNvPr>
            <p:cNvCxnSpPr>
              <a:cxnSpLocks/>
            </p:cNvCxnSpPr>
            <p:nvPr/>
          </p:nvCxnSpPr>
          <p:spPr>
            <a:xfrm flipH="1" flipV="1">
              <a:off x="5879939" y="4004841"/>
              <a:ext cx="216061" cy="798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4CE5E93-F9FD-4866-82AA-7640BB60055A}"/>
                </a:ext>
              </a:extLst>
            </p:cNvPr>
            <p:cNvCxnSpPr>
              <a:cxnSpLocks/>
            </p:cNvCxnSpPr>
            <p:nvPr/>
          </p:nvCxnSpPr>
          <p:spPr>
            <a:xfrm flipV="1">
              <a:off x="8785185" y="2673752"/>
              <a:ext cx="0" cy="2383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7613D95-1E5B-4FC8-B8FE-A243DE04EEF4}"/>
                </a:ext>
              </a:extLst>
            </p:cNvPr>
            <p:cNvCxnSpPr>
              <a:cxnSpLocks/>
            </p:cNvCxnSpPr>
            <p:nvPr/>
          </p:nvCxnSpPr>
          <p:spPr>
            <a:xfrm flipV="1">
              <a:off x="9097701" y="2534856"/>
              <a:ext cx="1851950" cy="2847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0298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330609-4B52-4CC4-B5AA-B109CE4BF3F4}"/>
              </a:ext>
            </a:extLst>
          </p:cNvPr>
          <p:cNvGrpSpPr/>
          <p:nvPr/>
        </p:nvGrpSpPr>
        <p:grpSpPr>
          <a:xfrm>
            <a:off x="198782" y="188494"/>
            <a:ext cx="11436626" cy="5867749"/>
            <a:chOff x="0" y="188494"/>
            <a:chExt cx="12192000" cy="6481011"/>
          </a:xfrm>
        </p:grpSpPr>
        <p:pic>
          <p:nvPicPr>
            <p:cNvPr id="4" name="Picture 3">
              <a:extLst>
                <a:ext uri="{FF2B5EF4-FFF2-40B4-BE49-F238E27FC236}">
                  <a16:creationId xmlns:a16="http://schemas.microsoft.com/office/drawing/2014/main" id="{59192F4A-05DF-4060-BCE0-2C7F6A8C7F92}"/>
                </a:ext>
              </a:extLst>
            </p:cNvPr>
            <p:cNvPicPr>
              <a:picLocks noChangeAspect="1"/>
            </p:cNvPicPr>
            <p:nvPr/>
          </p:nvPicPr>
          <p:blipFill>
            <a:blip r:embed="rId3"/>
            <a:stretch>
              <a:fillRect/>
            </a:stretch>
          </p:blipFill>
          <p:spPr>
            <a:xfrm>
              <a:off x="0" y="188494"/>
              <a:ext cx="12192000" cy="6481011"/>
            </a:xfrm>
            <a:prstGeom prst="rect">
              <a:avLst/>
            </a:prstGeom>
          </p:spPr>
        </p:pic>
        <p:sp>
          <p:nvSpPr>
            <p:cNvPr id="2" name="TextBox 1">
              <a:extLst>
                <a:ext uri="{FF2B5EF4-FFF2-40B4-BE49-F238E27FC236}">
                  <a16:creationId xmlns:a16="http://schemas.microsoft.com/office/drawing/2014/main" id="{B350A2A7-465F-4DCA-A15D-5E7DC0401905}"/>
                </a:ext>
              </a:extLst>
            </p:cNvPr>
            <p:cNvSpPr txBox="1"/>
            <p:nvPr/>
          </p:nvSpPr>
          <p:spPr>
            <a:xfrm>
              <a:off x="7396224" y="2721113"/>
              <a:ext cx="3136740" cy="707886"/>
            </a:xfrm>
            <a:prstGeom prst="rect">
              <a:avLst/>
            </a:prstGeom>
            <a:noFill/>
          </p:spPr>
          <p:txBody>
            <a:bodyPr wrap="square" rtlCol="0">
              <a:spAutoFit/>
            </a:bodyPr>
            <a:lstStyle/>
            <a:p>
              <a:r>
                <a:rPr lang="en-US" sz="2000" dirty="0">
                  <a:highlight>
                    <a:srgbClr val="FFFF00"/>
                  </a:highlight>
                </a:rPr>
                <a:t>Select preferred method to view the report</a:t>
              </a:r>
            </a:p>
          </p:txBody>
        </p:sp>
        <p:cxnSp>
          <p:nvCxnSpPr>
            <p:cNvPr id="5" name="Straight Arrow Connector 4">
              <a:extLst>
                <a:ext uri="{FF2B5EF4-FFF2-40B4-BE49-F238E27FC236}">
                  <a16:creationId xmlns:a16="http://schemas.microsoft.com/office/drawing/2014/main" id="{FD603BB1-6058-4741-8FB6-A26077574018}"/>
                </a:ext>
              </a:extLst>
            </p:cNvPr>
            <p:cNvCxnSpPr/>
            <p:nvPr/>
          </p:nvCxnSpPr>
          <p:spPr>
            <a:xfrm>
              <a:off x="9282896" y="3206187"/>
              <a:ext cx="97227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678502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792C393-1E63-4258-B2D1-3C82747E6B64}"/>
              </a:ext>
            </a:extLst>
          </p:cNvPr>
          <p:cNvGrpSpPr/>
          <p:nvPr/>
        </p:nvGrpSpPr>
        <p:grpSpPr>
          <a:xfrm>
            <a:off x="293026" y="0"/>
            <a:ext cx="10374973" cy="6042991"/>
            <a:chOff x="293027" y="0"/>
            <a:chExt cx="9997064" cy="6858000"/>
          </a:xfrm>
        </p:grpSpPr>
        <p:pic>
          <p:nvPicPr>
            <p:cNvPr id="4" name="Picture 3">
              <a:extLst>
                <a:ext uri="{FF2B5EF4-FFF2-40B4-BE49-F238E27FC236}">
                  <a16:creationId xmlns:a16="http://schemas.microsoft.com/office/drawing/2014/main" id="{FEDFD5AC-360D-4B59-8B10-104742C626AB}"/>
                </a:ext>
              </a:extLst>
            </p:cNvPr>
            <p:cNvPicPr>
              <a:picLocks noChangeAspect="1"/>
            </p:cNvPicPr>
            <p:nvPr/>
          </p:nvPicPr>
          <p:blipFill>
            <a:blip r:embed="rId3"/>
            <a:stretch>
              <a:fillRect/>
            </a:stretch>
          </p:blipFill>
          <p:spPr>
            <a:xfrm>
              <a:off x="1901908" y="0"/>
              <a:ext cx="8388183" cy="6858000"/>
            </a:xfrm>
            <a:prstGeom prst="rect">
              <a:avLst/>
            </a:prstGeom>
          </p:spPr>
        </p:pic>
        <p:cxnSp>
          <p:nvCxnSpPr>
            <p:cNvPr id="6" name="Straight Arrow Connector 5">
              <a:extLst>
                <a:ext uri="{FF2B5EF4-FFF2-40B4-BE49-F238E27FC236}">
                  <a16:creationId xmlns:a16="http://schemas.microsoft.com/office/drawing/2014/main" id="{990BD3E2-267F-4EBD-BD51-007BFCD86425}"/>
                </a:ext>
              </a:extLst>
            </p:cNvPr>
            <p:cNvCxnSpPr/>
            <p:nvPr/>
          </p:nvCxnSpPr>
          <p:spPr>
            <a:xfrm>
              <a:off x="1030147" y="3565002"/>
              <a:ext cx="1388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2141B6-6491-4A42-83D0-1437BFF3B647}"/>
                </a:ext>
              </a:extLst>
            </p:cNvPr>
            <p:cNvSpPr txBox="1"/>
            <p:nvPr/>
          </p:nvSpPr>
          <p:spPr>
            <a:xfrm>
              <a:off x="293027" y="3450313"/>
              <a:ext cx="1608881" cy="369332"/>
            </a:xfrm>
            <a:prstGeom prst="rect">
              <a:avLst/>
            </a:prstGeom>
            <a:noFill/>
          </p:spPr>
          <p:txBody>
            <a:bodyPr wrap="square" rtlCol="0">
              <a:spAutoFit/>
            </a:bodyPr>
            <a:lstStyle/>
            <a:p>
              <a:r>
                <a:rPr lang="en-US" dirty="0"/>
                <a:t>Salary</a:t>
              </a:r>
            </a:p>
          </p:txBody>
        </p:sp>
      </p:grpSp>
    </p:spTree>
    <p:extLst>
      <p:ext uri="{BB962C8B-B14F-4D97-AF65-F5344CB8AC3E}">
        <p14:creationId xmlns:p14="http://schemas.microsoft.com/office/powerpoint/2010/main" val="1660093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279DBC-BE30-4091-88C6-E3F7B3CE5E8C}"/>
              </a:ext>
            </a:extLst>
          </p:cNvPr>
          <p:cNvGrpSpPr/>
          <p:nvPr/>
        </p:nvGrpSpPr>
        <p:grpSpPr>
          <a:xfrm>
            <a:off x="1082454" y="278296"/>
            <a:ext cx="11401094" cy="5811078"/>
            <a:chOff x="698141" y="0"/>
            <a:chExt cx="11270082" cy="6858000"/>
          </a:xfrm>
        </p:grpSpPr>
        <p:pic>
          <p:nvPicPr>
            <p:cNvPr id="4" name="Picture 3">
              <a:extLst>
                <a:ext uri="{FF2B5EF4-FFF2-40B4-BE49-F238E27FC236}">
                  <a16:creationId xmlns:a16="http://schemas.microsoft.com/office/drawing/2014/main" id="{C24B186B-70AB-4C41-B3C8-0B841C9C29A3}"/>
                </a:ext>
              </a:extLst>
            </p:cNvPr>
            <p:cNvPicPr>
              <a:picLocks noChangeAspect="1"/>
            </p:cNvPicPr>
            <p:nvPr/>
          </p:nvPicPr>
          <p:blipFill>
            <a:blip r:embed="rId3"/>
            <a:stretch>
              <a:fillRect/>
            </a:stretch>
          </p:blipFill>
          <p:spPr>
            <a:xfrm>
              <a:off x="698141" y="0"/>
              <a:ext cx="8388183" cy="6858000"/>
            </a:xfrm>
            <a:prstGeom prst="rect">
              <a:avLst/>
            </a:prstGeom>
          </p:spPr>
        </p:pic>
        <p:cxnSp>
          <p:nvCxnSpPr>
            <p:cNvPr id="6" name="Straight Arrow Connector 5">
              <a:extLst>
                <a:ext uri="{FF2B5EF4-FFF2-40B4-BE49-F238E27FC236}">
                  <a16:creationId xmlns:a16="http://schemas.microsoft.com/office/drawing/2014/main" id="{AC890213-6C32-4489-9667-F890DB6D941E}"/>
                </a:ext>
              </a:extLst>
            </p:cNvPr>
            <p:cNvCxnSpPr/>
            <p:nvPr/>
          </p:nvCxnSpPr>
          <p:spPr>
            <a:xfrm flipH="1">
              <a:off x="8738886" y="2152891"/>
              <a:ext cx="1169043" cy="1192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F6AE39F-F1EE-4D0E-A44A-D13C949B1A73}"/>
                </a:ext>
              </a:extLst>
            </p:cNvPr>
            <p:cNvSpPr txBox="1"/>
            <p:nvPr/>
          </p:nvSpPr>
          <p:spPr>
            <a:xfrm>
              <a:off x="9630137" y="1579944"/>
              <a:ext cx="2338086" cy="369332"/>
            </a:xfrm>
            <a:prstGeom prst="rect">
              <a:avLst/>
            </a:prstGeom>
            <a:noFill/>
          </p:spPr>
          <p:txBody>
            <a:bodyPr wrap="square" rtlCol="0">
              <a:spAutoFit/>
            </a:bodyPr>
            <a:lstStyle/>
            <a:p>
              <a:r>
                <a:rPr lang="en-US" dirty="0"/>
                <a:t>Preliminary Total</a:t>
              </a:r>
            </a:p>
          </p:txBody>
        </p:sp>
        <p:cxnSp>
          <p:nvCxnSpPr>
            <p:cNvPr id="9" name="Straight Arrow Connector 8">
              <a:extLst>
                <a:ext uri="{FF2B5EF4-FFF2-40B4-BE49-F238E27FC236}">
                  <a16:creationId xmlns:a16="http://schemas.microsoft.com/office/drawing/2014/main" id="{5F002CA8-5A8A-4D4D-86D3-AC53BC0B18D3}"/>
                </a:ext>
              </a:extLst>
            </p:cNvPr>
            <p:cNvCxnSpPr/>
            <p:nvPr/>
          </p:nvCxnSpPr>
          <p:spPr>
            <a:xfrm flipH="1">
              <a:off x="8738886" y="3680749"/>
              <a:ext cx="891251" cy="590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E26229-EACE-4604-9161-66414F2A700C}"/>
                </a:ext>
              </a:extLst>
            </p:cNvPr>
            <p:cNvSpPr txBox="1"/>
            <p:nvPr/>
          </p:nvSpPr>
          <p:spPr>
            <a:xfrm>
              <a:off x="9630138" y="3429000"/>
              <a:ext cx="1863722" cy="369332"/>
            </a:xfrm>
            <a:prstGeom prst="rect">
              <a:avLst/>
            </a:prstGeom>
            <a:noFill/>
          </p:spPr>
          <p:txBody>
            <a:bodyPr wrap="square" rtlCol="0">
              <a:spAutoFit/>
            </a:bodyPr>
            <a:lstStyle/>
            <a:p>
              <a:r>
                <a:rPr lang="en-US" dirty="0"/>
                <a:t>Travel Allocations</a:t>
              </a:r>
            </a:p>
          </p:txBody>
        </p:sp>
        <p:cxnSp>
          <p:nvCxnSpPr>
            <p:cNvPr id="16" name="Straight Arrow Connector 15">
              <a:extLst>
                <a:ext uri="{FF2B5EF4-FFF2-40B4-BE49-F238E27FC236}">
                  <a16:creationId xmlns:a16="http://schemas.microsoft.com/office/drawing/2014/main" id="{00A43727-0066-4CA2-A597-162ADC2480E2}"/>
                </a:ext>
              </a:extLst>
            </p:cNvPr>
            <p:cNvCxnSpPr/>
            <p:nvPr/>
          </p:nvCxnSpPr>
          <p:spPr>
            <a:xfrm flipH="1">
              <a:off x="8738886" y="4849792"/>
              <a:ext cx="891251" cy="393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7463562-F718-47A1-BC47-29B790A2156C}"/>
                </a:ext>
              </a:extLst>
            </p:cNvPr>
            <p:cNvSpPr txBox="1"/>
            <p:nvPr/>
          </p:nvSpPr>
          <p:spPr>
            <a:xfrm>
              <a:off x="9630137" y="4447060"/>
              <a:ext cx="2210765" cy="923330"/>
            </a:xfrm>
            <a:prstGeom prst="rect">
              <a:avLst/>
            </a:prstGeom>
            <a:noFill/>
          </p:spPr>
          <p:txBody>
            <a:bodyPr wrap="square" rtlCol="0">
              <a:spAutoFit/>
            </a:bodyPr>
            <a:lstStyle/>
            <a:p>
              <a:r>
                <a:rPr lang="en-US" dirty="0"/>
                <a:t>Total originally allocated to my program 821</a:t>
              </a:r>
            </a:p>
          </p:txBody>
        </p:sp>
      </p:grpSp>
    </p:spTree>
    <p:extLst>
      <p:ext uri="{BB962C8B-B14F-4D97-AF65-F5344CB8AC3E}">
        <p14:creationId xmlns:p14="http://schemas.microsoft.com/office/powerpoint/2010/main" val="4124894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554A0-AF66-4889-9786-80F9291C0454}"/>
              </a:ext>
            </a:extLst>
          </p:cNvPr>
          <p:cNvSpPr>
            <a:spLocks noGrp="1"/>
          </p:cNvSpPr>
          <p:nvPr>
            <p:ph idx="1"/>
          </p:nvPr>
        </p:nvSpPr>
        <p:spPr>
          <a:xfrm>
            <a:off x="652670" y="1030649"/>
            <a:ext cx="10515600" cy="4510209"/>
          </a:xfrm>
        </p:spPr>
        <p:txBody>
          <a:bodyPr/>
          <a:lstStyle/>
          <a:p>
            <a:r>
              <a:rPr lang="en-US" sz="2400" dirty="0"/>
              <a:t>Based on your report, you will need to calculate what you plan on placing in your Salary, All Other, and Travel Fund Control Points</a:t>
            </a:r>
          </a:p>
          <a:p>
            <a:r>
              <a:rPr lang="en-US" sz="2400" dirty="0"/>
              <a:t>To figure out your salary information, you can either use the amount listed on the second line in your reports, or you will need to know if there are multiple salaried employees on the project. There are a few ways you can get this information: </a:t>
            </a:r>
          </a:p>
          <a:p>
            <a:pPr lvl="1"/>
            <a:r>
              <a:rPr lang="en-US" dirty="0"/>
              <a:t>If you’ve already run a download with RMS, you can get the projected salary coverage for the year and use that number</a:t>
            </a:r>
          </a:p>
          <a:p>
            <a:pPr lvl="1"/>
            <a:r>
              <a:rPr lang="en-US" dirty="0"/>
              <a:t>If you get payroll reports from finance, you can project the fiscal year through the pay periods as an estimate</a:t>
            </a:r>
          </a:p>
          <a:p>
            <a:pPr lvl="1"/>
            <a:r>
              <a:rPr lang="en-US" dirty="0"/>
              <a:t>You can use the previous year’s information and adjust later</a:t>
            </a:r>
          </a:p>
          <a:p>
            <a:pPr lvl="1"/>
            <a:r>
              <a:rPr lang="en-US" dirty="0"/>
              <a:t>If you have access to your PI’s Budget for their project, you can use those numbers</a:t>
            </a:r>
          </a:p>
        </p:txBody>
      </p:sp>
      <p:sp>
        <p:nvSpPr>
          <p:cNvPr id="4" name="TextBox 3">
            <a:extLst>
              <a:ext uri="{FF2B5EF4-FFF2-40B4-BE49-F238E27FC236}">
                <a16:creationId xmlns:a16="http://schemas.microsoft.com/office/drawing/2014/main" id="{212D1756-646F-4363-B50E-735431933D69}"/>
              </a:ext>
            </a:extLst>
          </p:cNvPr>
          <p:cNvSpPr txBox="1"/>
          <p:nvPr/>
        </p:nvSpPr>
        <p:spPr>
          <a:xfrm>
            <a:off x="838200" y="66388"/>
            <a:ext cx="10579261" cy="646331"/>
          </a:xfrm>
          <a:prstGeom prst="rect">
            <a:avLst/>
          </a:prstGeom>
          <a:noFill/>
        </p:spPr>
        <p:txBody>
          <a:bodyPr wrap="square" rtlCol="0">
            <a:spAutoFit/>
          </a:bodyPr>
          <a:lstStyle/>
          <a:p>
            <a:r>
              <a:rPr lang="en-US" sz="3600" dirty="0">
                <a:solidFill>
                  <a:schemeClr val="bg1"/>
                </a:solidFill>
              </a:rPr>
              <a:t>Preparing to enter your Allocations and Distributions</a:t>
            </a:r>
          </a:p>
        </p:txBody>
      </p:sp>
    </p:spTree>
    <p:extLst>
      <p:ext uri="{BB962C8B-B14F-4D97-AF65-F5344CB8AC3E}">
        <p14:creationId xmlns:p14="http://schemas.microsoft.com/office/powerpoint/2010/main" val="104964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E96A9A-D0C1-4A67-85D9-5CB68473B81E}"/>
              </a:ext>
            </a:extLst>
          </p:cNvPr>
          <p:cNvPicPr>
            <a:picLocks noChangeAspect="1"/>
          </p:cNvPicPr>
          <p:nvPr/>
        </p:nvPicPr>
        <p:blipFill>
          <a:blip r:embed="rId3"/>
          <a:stretch>
            <a:fillRect/>
          </a:stretch>
        </p:blipFill>
        <p:spPr>
          <a:xfrm>
            <a:off x="70103" y="0"/>
            <a:ext cx="5893007" cy="4684854"/>
          </a:xfrm>
          <a:prstGeom prst="rect">
            <a:avLst/>
          </a:prstGeom>
        </p:spPr>
      </p:pic>
      <p:pic>
        <p:nvPicPr>
          <p:cNvPr id="5" name="Picture 4">
            <a:extLst>
              <a:ext uri="{FF2B5EF4-FFF2-40B4-BE49-F238E27FC236}">
                <a16:creationId xmlns:a16="http://schemas.microsoft.com/office/drawing/2014/main" id="{D11F91B0-6AB9-4BAD-94D7-5BF45AEDE072}"/>
              </a:ext>
            </a:extLst>
          </p:cNvPr>
          <p:cNvPicPr>
            <a:picLocks noChangeAspect="1"/>
          </p:cNvPicPr>
          <p:nvPr/>
        </p:nvPicPr>
        <p:blipFill>
          <a:blip r:embed="rId4"/>
          <a:stretch>
            <a:fillRect/>
          </a:stretch>
        </p:blipFill>
        <p:spPr>
          <a:xfrm>
            <a:off x="6228891" y="0"/>
            <a:ext cx="5893008" cy="4684854"/>
          </a:xfrm>
          <a:prstGeom prst="rect">
            <a:avLst/>
          </a:prstGeom>
        </p:spPr>
      </p:pic>
      <p:sp>
        <p:nvSpPr>
          <p:cNvPr id="6" name="TextBox 5">
            <a:extLst>
              <a:ext uri="{FF2B5EF4-FFF2-40B4-BE49-F238E27FC236}">
                <a16:creationId xmlns:a16="http://schemas.microsoft.com/office/drawing/2014/main" id="{DEB50193-70B8-47D0-9293-02EBB1B16D11}"/>
              </a:ext>
            </a:extLst>
          </p:cNvPr>
          <p:cNvSpPr txBox="1"/>
          <p:nvPr/>
        </p:nvSpPr>
        <p:spPr>
          <a:xfrm>
            <a:off x="1979271" y="5185458"/>
            <a:ext cx="7720314" cy="830997"/>
          </a:xfrm>
          <a:prstGeom prst="rect">
            <a:avLst/>
          </a:prstGeom>
          <a:noFill/>
        </p:spPr>
        <p:txBody>
          <a:bodyPr wrap="square" rtlCol="0">
            <a:spAutoFit/>
          </a:bodyPr>
          <a:lstStyle/>
          <a:p>
            <a:pPr algn="ctr"/>
            <a:r>
              <a:rPr lang="en-US" sz="2400" dirty="0"/>
              <a:t>**These two windows look similar. Make sure you are in the window you plan on inputting your data entry!</a:t>
            </a:r>
          </a:p>
        </p:txBody>
      </p:sp>
    </p:spTree>
    <p:extLst>
      <p:ext uri="{BB962C8B-B14F-4D97-AF65-F5344CB8AC3E}">
        <p14:creationId xmlns:p14="http://schemas.microsoft.com/office/powerpoint/2010/main" val="3055203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E388683-D120-4F2A-B566-F6AA5A99F445}"/>
              </a:ext>
            </a:extLst>
          </p:cNvPr>
          <p:cNvGrpSpPr/>
          <p:nvPr/>
        </p:nvGrpSpPr>
        <p:grpSpPr>
          <a:xfrm>
            <a:off x="437321" y="92765"/>
            <a:ext cx="11317358" cy="6003236"/>
            <a:chOff x="-1" y="-1"/>
            <a:chExt cx="11819071" cy="6278881"/>
          </a:xfrm>
        </p:grpSpPr>
        <p:pic>
          <p:nvPicPr>
            <p:cNvPr id="5" name="Picture 4">
              <a:extLst>
                <a:ext uri="{FF2B5EF4-FFF2-40B4-BE49-F238E27FC236}">
                  <a16:creationId xmlns:a16="http://schemas.microsoft.com/office/drawing/2014/main" id="{EFDB5EE8-23D1-419F-A0B0-2759888FE52A}"/>
                </a:ext>
              </a:extLst>
            </p:cNvPr>
            <p:cNvPicPr>
              <a:picLocks noChangeAspect="1"/>
            </p:cNvPicPr>
            <p:nvPr/>
          </p:nvPicPr>
          <p:blipFill>
            <a:blip r:embed="rId3"/>
            <a:stretch>
              <a:fillRect/>
            </a:stretch>
          </p:blipFill>
          <p:spPr>
            <a:xfrm>
              <a:off x="-1" y="-1"/>
              <a:ext cx="11819071" cy="6278881"/>
            </a:xfrm>
            <a:prstGeom prst="rect">
              <a:avLst/>
            </a:prstGeom>
          </p:spPr>
        </p:pic>
        <p:sp>
          <p:nvSpPr>
            <p:cNvPr id="2" name="TextBox 1">
              <a:extLst>
                <a:ext uri="{FF2B5EF4-FFF2-40B4-BE49-F238E27FC236}">
                  <a16:creationId xmlns:a16="http://schemas.microsoft.com/office/drawing/2014/main" id="{425E558A-7F1E-4DB4-80EE-C0256AB95CF7}"/>
                </a:ext>
              </a:extLst>
            </p:cNvPr>
            <p:cNvSpPr txBox="1"/>
            <p:nvPr/>
          </p:nvSpPr>
          <p:spPr>
            <a:xfrm>
              <a:off x="7373073" y="1585732"/>
              <a:ext cx="3993266" cy="830997"/>
            </a:xfrm>
            <a:prstGeom prst="rect">
              <a:avLst/>
            </a:prstGeom>
            <a:noFill/>
          </p:spPr>
          <p:txBody>
            <a:bodyPr wrap="square" rtlCol="0">
              <a:spAutoFit/>
            </a:bodyPr>
            <a:lstStyle/>
            <a:p>
              <a:r>
                <a:rPr lang="en-US" sz="2400" dirty="0"/>
                <a:t>-Click on Add</a:t>
              </a:r>
            </a:p>
            <a:p>
              <a:r>
                <a:rPr lang="en-US" sz="2400" dirty="0"/>
                <a:t>-Select Add Funds Allocation</a:t>
              </a:r>
            </a:p>
          </p:txBody>
        </p:sp>
        <p:cxnSp>
          <p:nvCxnSpPr>
            <p:cNvPr id="4" name="Straight Arrow Connector 3">
              <a:extLst>
                <a:ext uri="{FF2B5EF4-FFF2-40B4-BE49-F238E27FC236}">
                  <a16:creationId xmlns:a16="http://schemas.microsoft.com/office/drawing/2014/main" id="{CD2EE9E3-4829-4604-8BC5-D9DA8EDBAE7A}"/>
                </a:ext>
              </a:extLst>
            </p:cNvPr>
            <p:cNvCxnSpPr/>
            <p:nvPr/>
          </p:nvCxnSpPr>
          <p:spPr>
            <a:xfrm flipH="1" flipV="1">
              <a:off x="2048719" y="1319514"/>
              <a:ext cx="5324354" cy="6713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998472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D04292-001C-4FD9-A525-444BEE9076C2}"/>
              </a:ext>
            </a:extLst>
          </p:cNvPr>
          <p:cNvPicPr>
            <a:picLocks noChangeAspect="1"/>
          </p:cNvPicPr>
          <p:nvPr/>
        </p:nvPicPr>
        <p:blipFill>
          <a:blip r:embed="rId3"/>
          <a:stretch>
            <a:fillRect/>
          </a:stretch>
        </p:blipFill>
        <p:spPr>
          <a:xfrm>
            <a:off x="3879191" y="178635"/>
            <a:ext cx="7716461" cy="5912539"/>
          </a:xfrm>
          <a:prstGeom prst="rect">
            <a:avLst/>
          </a:prstGeom>
        </p:spPr>
      </p:pic>
      <p:sp>
        <p:nvSpPr>
          <p:cNvPr id="2" name="TextBox 1">
            <a:extLst>
              <a:ext uri="{FF2B5EF4-FFF2-40B4-BE49-F238E27FC236}">
                <a16:creationId xmlns:a16="http://schemas.microsoft.com/office/drawing/2014/main" id="{772AC9FC-763B-40E9-9BD2-ECA35996A92E}"/>
              </a:ext>
            </a:extLst>
          </p:cNvPr>
          <p:cNvSpPr txBox="1"/>
          <p:nvPr/>
        </p:nvSpPr>
        <p:spPr>
          <a:xfrm>
            <a:off x="165056" y="925975"/>
            <a:ext cx="363144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Document Number: Automated when document is saved</a:t>
            </a:r>
          </a:p>
          <a:p>
            <a:pPr marL="285750" indent="-285750">
              <a:buFont typeface="Arial" panose="020B0604020202020204" pitchFamily="34" charset="0"/>
              <a:buChar char="•"/>
            </a:pPr>
            <a:r>
              <a:rPr lang="en-US" sz="2000" dirty="0"/>
              <a:t>TDA/Reference Number: TDA or reference code that you will use for this document</a:t>
            </a:r>
          </a:p>
          <a:p>
            <a:pPr marL="285750" indent="-285750">
              <a:buFont typeface="Arial" panose="020B0604020202020204" pitchFamily="34" charset="0"/>
              <a:buChar char="•"/>
            </a:pPr>
            <a:r>
              <a:rPr lang="en-US" sz="2000" dirty="0"/>
              <a:t>Document Description: Reference to the document, i.e.: PI name, Project ID from TDA</a:t>
            </a:r>
          </a:p>
          <a:p>
            <a:pPr marL="285750" indent="-285750">
              <a:buFont typeface="Arial" panose="020B0604020202020204" pitchFamily="34" charset="0"/>
              <a:buChar char="•"/>
            </a:pPr>
            <a:r>
              <a:rPr lang="en-US" sz="2000" dirty="0"/>
              <a:t>Document Date: Date that the TDA came in</a:t>
            </a:r>
          </a:p>
          <a:p>
            <a:pPr marL="285750" indent="-285750">
              <a:buFont typeface="Arial" panose="020B0604020202020204" pitchFamily="34" charset="0"/>
              <a:buChar char="•"/>
            </a:pPr>
            <a:r>
              <a:rPr lang="en-US" sz="2000" dirty="0"/>
              <a:t>Total Allotment Amount: Total amount you are putting on this document</a:t>
            </a:r>
            <a:r>
              <a:rPr lang="en-US" dirty="0"/>
              <a:t>.</a:t>
            </a:r>
          </a:p>
        </p:txBody>
      </p:sp>
    </p:spTree>
    <p:extLst>
      <p:ext uri="{BB962C8B-B14F-4D97-AF65-F5344CB8AC3E}">
        <p14:creationId xmlns:p14="http://schemas.microsoft.com/office/powerpoint/2010/main" val="406193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ECA6-E797-42D0-AF4A-5A4C2485373B}"/>
              </a:ext>
            </a:extLst>
          </p:cNvPr>
          <p:cNvSpPr>
            <a:spLocks noGrp="1"/>
          </p:cNvSpPr>
          <p:nvPr>
            <p:ph type="title"/>
          </p:nvPr>
        </p:nvSpPr>
        <p:spPr/>
        <p:txBody>
          <a:bodyPr/>
          <a:lstStyle/>
          <a:p>
            <a:r>
              <a:rPr lang="en-US" dirty="0"/>
              <a:t>Poll Question 1</a:t>
            </a:r>
          </a:p>
        </p:txBody>
      </p:sp>
      <p:sp>
        <p:nvSpPr>
          <p:cNvPr id="3" name="Content Placeholder 2">
            <a:extLst>
              <a:ext uri="{FF2B5EF4-FFF2-40B4-BE49-F238E27FC236}">
                <a16:creationId xmlns:a16="http://schemas.microsoft.com/office/drawing/2014/main" id="{E472E30D-3B23-4075-8F10-A46B5CD56820}"/>
              </a:ext>
            </a:extLst>
          </p:cNvPr>
          <p:cNvSpPr>
            <a:spLocks noGrp="1"/>
          </p:cNvSpPr>
          <p:nvPr>
            <p:ph idx="1"/>
          </p:nvPr>
        </p:nvSpPr>
        <p:spPr/>
        <p:txBody>
          <a:bodyPr/>
          <a:lstStyle/>
          <a:p>
            <a:pPr marL="0" indent="0" algn="ctr">
              <a:buNone/>
            </a:pPr>
            <a:r>
              <a:rPr lang="en-US" sz="4800" dirty="0"/>
              <a:t>Do you currently have WinRMS installed at your facility?</a:t>
            </a:r>
          </a:p>
          <a:p>
            <a:pPr marL="0" indent="0">
              <a:buNone/>
            </a:pPr>
            <a:r>
              <a:rPr lang="en-US" sz="2600" dirty="0"/>
              <a:t>Please answer the poll question when it appears on the right-hand side of your screen. </a:t>
            </a:r>
          </a:p>
          <a:p>
            <a:pPr marL="0" indent="0">
              <a:buNone/>
            </a:pPr>
            <a:r>
              <a:rPr lang="en-US" sz="2600" dirty="0"/>
              <a:t>Then click the “Submit” button located in the lower right-hand corner</a:t>
            </a:r>
          </a:p>
          <a:p>
            <a:pPr marL="0" indent="0">
              <a:buNone/>
            </a:pPr>
            <a:endParaRPr lang="en-US" dirty="0"/>
          </a:p>
        </p:txBody>
      </p:sp>
    </p:spTree>
    <p:extLst>
      <p:ext uri="{BB962C8B-B14F-4D97-AF65-F5344CB8AC3E}">
        <p14:creationId xmlns:p14="http://schemas.microsoft.com/office/powerpoint/2010/main" val="325663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87C914-7F07-4B23-848D-6C7BA8EE2EA0}"/>
              </a:ext>
            </a:extLst>
          </p:cNvPr>
          <p:cNvPicPr>
            <a:picLocks noChangeAspect="1"/>
          </p:cNvPicPr>
          <p:nvPr/>
        </p:nvPicPr>
        <p:blipFill>
          <a:blip r:embed="rId3"/>
          <a:stretch>
            <a:fillRect/>
          </a:stretch>
        </p:blipFill>
        <p:spPr>
          <a:xfrm>
            <a:off x="8178499" y="3290898"/>
            <a:ext cx="3746981" cy="2024010"/>
          </a:xfrm>
          <a:prstGeom prst="rect">
            <a:avLst/>
          </a:prstGeom>
        </p:spPr>
      </p:pic>
      <p:pic>
        <p:nvPicPr>
          <p:cNvPr id="5" name="Picture 4">
            <a:extLst>
              <a:ext uri="{FF2B5EF4-FFF2-40B4-BE49-F238E27FC236}">
                <a16:creationId xmlns:a16="http://schemas.microsoft.com/office/drawing/2014/main" id="{B8CCB593-D8D2-4F90-8664-ADCEEE2CB8DE}"/>
              </a:ext>
            </a:extLst>
          </p:cNvPr>
          <p:cNvPicPr>
            <a:picLocks noChangeAspect="1"/>
          </p:cNvPicPr>
          <p:nvPr/>
        </p:nvPicPr>
        <p:blipFill>
          <a:blip r:embed="rId4"/>
          <a:stretch>
            <a:fillRect/>
          </a:stretch>
        </p:blipFill>
        <p:spPr>
          <a:xfrm>
            <a:off x="266519" y="911315"/>
            <a:ext cx="6796890" cy="5248041"/>
          </a:xfrm>
          <a:prstGeom prst="rect">
            <a:avLst/>
          </a:prstGeom>
        </p:spPr>
      </p:pic>
      <p:sp>
        <p:nvSpPr>
          <p:cNvPr id="2" name="TextBox 1">
            <a:extLst>
              <a:ext uri="{FF2B5EF4-FFF2-40B4-BE49-F238E27FC236}">
                <a16:creationId xmlns:a16="http://schemas.microsoft.com/office/drawing/2014/main" id="{D0FD5AA0-856E-4CF4-B4E8-40D46AAB411E}"/>
              </a:ext>
            </a:extLst>
          </p:cNvPr>
          <p:cNvSpPr txBox="1"/>
          <p:nvPr/>
        </p:nvSpPr>
        <p:spPr>
          <a:xfrm>
            <a:off x="8178500" y="980661"/>
            <a:ext cx="3746981" cy="2031325"/>
          </a:xfrm>
          <a:prstGeom prst="rect">
            <a:avLst/>
          </a:prstGeom>
          <a:noFill/>
        </p:spPr>
        <p:txBody>
          <a:bodyPr wrap="square" rtlCol="0">
            <a:spAutoFit/>
          </a:bodyPr>
          <a:lstStyle/>
          <a:p>
            <a:r>
              <a:rPr lang="en-US" dirty="0"/>
              <a:t>Input your information based off of the ITA Memo: your total for the program, and then separate by All Other, salary, and Travel. Make sure those amounts equal the total allotment amount or you will get the alert below.</a:t>
            </a:r>
          </a:p>
        </p:txBody>
      </p:sp>
      <p:sp>
        <p:nvSpPr>
          <p:cNvPr id="3" name="TextBox 2">
            <a:extLst>
              <a:ext uri="{FF2B5EF4-FFF2-40B4-BE49-F238E27FC236}">
                <a16:creationId xmlns:a16="http://schemas.microsoft.com/office/drawing/2014/main" id="{ED4FC32B-6052-42F8-B34B-A082B0292757}"/>
              </a:ext>
            </a:extLst>
          </p:cNvPr>
          <p:cNvSpPr txBox="1"/>
          <p:nvPr/>
        </p:nvSpPr>
        <p:spPr>
          <a:xfrm>
            <a:off x="1875398" y="217861"/>
            <a:ext cx="8176591" cy="646331"/>
          </a:xfrm>
          <a:prstGeom prst="rect">
            <a:avLst/>
          </a:prstGeom>
          <a:noFill/>
        </p:spPr>
        <p:txBody>
          <a:bodyPr wrap="square" rtlCol="0">
            <a:spAutoFit/>
          </a:bodyPr>
          <a:lstStyle/>
          <a:p>
            <a:pPr algn="ctr"/>
            <a:r>
              <a:rPr lang="en-US" sz="3600" b="1" dirty="0">
                <a:solidFill>
                  <a:schemeClr val="bg1"/>
                </a:solidFill>
              </a:rPr>
              <a:t>FUND ALLOCATION</a:t>
            </a:r>
          </a:p>
        </p:txBody>
      </p:sp>
    </p:spTree>
    <p:extLst>
      <p:ext uri="{BB962C8B-B14F-4D97-AF65-F5344CB8AC3E}">
        <p14:creationId xmlns:p14="http://schemas.microsoft.com/office/powerpoint/2010/main" val="1678824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AF1322-6290-4DEF-BC22-A5CAC860D3FE}"/>
              </a:ext>
            </a:extLst>
          </p:cNvPr>
          <p:cNvPicPr>
            <a:picLocks noChangeAspect="1"/>
          </p:cNvPicPr>
          <p:nvPr/>
        </p:nvPicPr>
        <p:blipFill>
          <a:blip r:embed="rId3"/>
          <a:stretch>
            <a:fillRect/>
          </a:stretch>
        </p:blipFill>
        <p:spPr>
          <a:xfrm>
            <a:off x="7717687" y="4062037"/>
            <a:ext cx="4180928" cy="1896973"/>
          </a:xfrm>
          <a:prstGeom prst="rect">
            <a:avLst/>
          </a:prstGeom>
        </p:spPr>
      </p:pic>
      <p:pic>
        <p:nvPicPr>
          <p:cNvPr id="6" name="Picture 5">
            <a:extLst>
              <a:ext uri="{FF2B5EF4-FFF2-40B4-BE49-F238E27FC236}">
                <a16:creationId xmlns:a16="http://schemas.microsoft.com/office/drawing/2014/main" id="{E5298FEC-C0DF-4511-AD2D-EA29B61FFF85}"/>
              </a:ext>
            </a:extLst>
          </p:cNvPr>
          <p:cNvPicPr>
            <a:picLocks noChangeAspect="1"/>
          </p:cNvPicPr>
          <p:nvPr/>
        </p:nvPicPr>
        <p:blipFill>
          <a:blip r:embed="rId4"/>
          <a:stretch>
            <a:fillRect/>
          </a:stretch>
        </p:blipFill>
        <p:spPr>
          <a:xfrm>
            <a:off x="0" y="-1"/>
            <a:ext cx="7717687" cy="5959011"/>
          </a:xfrm>
          <a:prstGeom prst="rect">
            <a:avLst/>
          </a:prstGeom>
        </p:spPr>
      </p:pic>
      <p:sp>
        <p:nvSpPr>
          <p:cNvPr id="2" name="TextBox 1">
            <a:extLst>
              <a:ext uri="{FF2B5EF4-FFF2-40B4-BE49-F238E27FC236}">
                <a16:creationId xmlns:a16="http://schemas.microsoft.com/office/drawing/2014/main" id="{F99ED37E-08E5-4301-A4F9-F7E03EAE65E3}"/>
              </a:ext>
            </a:extLst>
          </p:cNvPr>
          <p:cNvSpPr txBox="1"/>
          <p:nvPr/>
        </p:nvSpPr>
        <p:spPr>
          <a:xfrm>
            <a:off x="7870785" y="898990"/>
            <a:ext cx="4180928" cy="3139321"/>
          </a:xfrm>
          <a:prstGeom prst="rect">
            <a:avLst/>
          </a:prstGeom>
          <a:noFill/>
        </p:spPr>
        <p:txBody>
          <a:bodyPr wrap="square" rtlCol="0">
            <a:spAutoFit/>
          </a:bodyPr>
          <a:lstStyle/>
          <a:p>
            <a:r>
              <a:rPr lang="en-US" dirty="0"/>
              <a:t>This is how it looks after your information is correct and you’ve hit “Save Changes”.</a:t>
            </a:r>
          </a:p>
          <a:p>
            <a:r>
              <a:rPr lang="en-US" dirty="0"/>
              <a:t>The pop up below will alert you to the document number.</a:t>
            </a:r>
          </a:p>
          <a:p>
            <a:r>
              <a:rPr lang="en-US" dirty="0"/>
              <a:t>You can see this document is now viewable on the Allocation Transactions List.</a:t>
            </a:r>
          </a:p>
          <a:p>
            <a:endParaRPr lang="en-US" dirty="0"/>
          </a:p>
          <a:p>
            <a:r>
              <a:rPr lang="en-US" dirty="0"/>
              <a:t>**Now you want to do your distribution. You can either go to the main page, OR click on this button</a:t>
            </a:r>
          </a:p>
        </p:txBody>
      </p:sp>
      <p:cxnSp>
        <p:nvCxnSpPr>
          <p:cNvPr id="4" name="Straight Arrow Connector 3">
            <a:extLst>
              <a:ext uri="{FF2B5EF4-FFF2-40B4-BE49-F238E27FC236}">
                <a16:creationId xmlns:a16="http://schemas.microsoft.com/office/drawing/2014/main" id="{CB2399B8-A1DD-4E03-B254-00FAE6C725D2}"/>
              </a:ext>
            </a:extLst>
          </p:cNvPr>
          <p:cNvCxnSpPr/>
          <p:nvPr/>
        </p:nvCxnSpPr>
        <p:spPr>
          <a:xfrm flipH="1" flipV="1">
            <a:off x="6813095" y="2308172"/>
            <a:ext cx="1057690" cy="13426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1637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B89BFCB-E311-4105-AC0B-243EB0E658BA}"/>
              </a:ext>
            </a:extLst>
          </p:cNvPr>
          <p:cNvGrpSpPr/>
          <p:nvPr/>
        </p:nvGrpSpPr>
        <p:grpSpPr>
          <a:xfrm>
            <a:off x="901148" y="309769"/>
            <a:ext cx="10800522" cy="5719970"/>
            <a:chOff x="0" y="190500"/>
            <a:chExt cx="12192000" cy="6477000"/>
          </a:xfrm>
        </p:grpSpPr>
        <p:pic>
          <p:nvPicPr>
            <p:cNvPr id="4" name="Picture 3">
              <a:extLst>
                <a:ext uri="{FF2B5EF4-FFF2-40B4-BE49-F238E27FC236}">
                  <a16:creationId xmlns:a16="http://schemas.microsoft.com/office/drawing/2014/main" id="{4B323873-2625-44F7-B140-89D4DCA47FDC}"/>
                </a:ext>
              </a:extLst>
            </p:cNvPr>
            <p:cNvPicPr>
              <a:picLocks noChangeAspect="1"/>
            </p:cNvPicPr>
            <p:nvPr/>
          </p:nvPicPr>
          <p:blipFill>
            <a:blip r:embed="rId3"/>
            <a:stretch>
              <a:fillRect/>
            </a:stretch>
          </p:blipFill>
          <p:spPr>
            <a:xfrm>
              <a:off x="0" y="190500"/>
              <a:ext cx="12192000" cy="6477000"/>
            </a:xfrm>
            <a:prstGeom prst="rect">
              <a:avLst/>
            </a:prstGeom>
          </p:spPr>
        </p:pic>
        <p:sp>
          <p:nvSpPr>
            <p:cNvPr id="2" name="TextBox 1">
              <a:extLst>
                <a:ext uri="{FF2B5EF4-FFF2-40B4-BE49-F238E27FC236}">
                  <a16:creationId xmlns:a16="http://schemas.microsoft.com/office/drawing/2014/main" id="{ED5F7B89-986C-4158-92BB-1C924FE01398}"/>
                </a:ext>
              </a:extLst>
            </p:cNvPr>
            <p:cNvSpPr txBox="1"/>
            <p:nvPr/>
          </p:nvSpPr>
          <p:spPr>
            <a:xfrm>
              <a:off x="7685589" y="1435261"/>
              <a:ext cx="4247909" cy="830997"/>
            </a:xfrm>
            <a:prstGeom prst="rect">
              <a:avLst/>
            </a:prstGeom>
            <a:noFill/>
          </p:spPr>
          <p:txBody>
            <a:bodyPr wrap="square" rtlCol="0">
              <a:spAutoFit/>
            </a:bodyPr>
            <a:lstStyle/>
            <a:p>
              <a:r>
                <a:rPr lang="en-US" sz="2400" dirty="0"/>
                <a:t>-Click on Add</a:t>
              </a:r>
            </a:p>
            <a:p>
              <a:r>
                <a:rPr lang="en-US" sz="2400" dirty="0"/>
                <a:t>-Select Add Funds Distribution</a:t>
              </a:r>
            </a:p>
          </p:txBody>
        </p:sp>
        <p:cxnSp>
          <p:nvCxnSpPr>
            <p:cNvPr id="5" name="Straight Arrow Connector 4">
              <a:extLst>
                <a:ext uri="{FF2B5EF4-FFF2-40B4-BE49-F238E27FC236}">
                  <a16:creationId xmlns:a16="http://schemas.microsoft.com/office/drawing/2014/main" id="{7CC1375C-EF36-416E-A070-16DAF69067A3}"/>
                </a:ext>
              </a:extLst>
            </p:cNvPr>
            <p:cNvCxnSpPr>
              <a:cxnSpLocks/>
            </p:cNvCxnSpPr>
            <p:nvPr/>
          </p:nvCxnSpPr>
          <p:spPr>
            <a:xfrm flipH="1" flipV="1">
              <a:off x="2141316" y="1747777"/>
              <a:ext cx="5544273" cy="1620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237038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116132-77FB-4801-9527-540428BFE71B}"/>
              </a:ext>
            </a:extLst>
          </p:cNvPr>
          <p:cNvPicPr>
            <a:picLocks noChangeAspect="1"/>
          </p:cNvPicPr>
          <p:nvPr/>
        </p:nvPicPr>
        <p:blipFill>
          <a:blip r:embed="rId3"/>
          <a:stretch>
            <a:fillRect/>
          </a:stretch>
        </p:blipFill>
        <p:spPr>
          <a:xfrm>
            <a:off x="4346713" y="0"/>
            <a:ext cx="7732916" cy="6158960"/>
          </a:xfrm>
          <a:prstGeom prst="rect">
            <a:avLst/>
          </a:prstGeom>
        </p:spPr>
      </p:pic>
      <p:sp>
        <p:nvSpPr>
          <p:cNvPr id="2" name="TextBox 1">
            <a:extLst>
              <a:ext uri="{FF2B5EF4-FFF2-40B4-BE49-F238E27FC236}">
                <a16:creationId xmlns:a16="http://schemas.microsoft.com/office/drawing/2014/main" id="{F4AC769C-F505-4D57-87AB-65EE09052142}"/>
              </a:ext>
            </a:extLst>
          </p:cNvPr>
          <p:cNvSpPr txBox="1"/>
          <p:nvPr/>
        </p:nvSpPr>
        <p:spPr>
          <a:xfrm>
            <a:off x="112371" y="1294683"/>
            <a:ext cx="4088568" cy="3970318"/>
          </a:xfrm>
          <a:prstGeom prst="rect">
            <a:avLst/>
          </a:prstGeom>
          <a:noFill/>
        </p:spPr>
        <p:txBody>
          <a:bodyPr wrap="square" rtlCol="0">
            <a:spAutoFit/>
          </a:bodyPr>
          <a:lstStyle/>
          <a:p>
            <a:r>
              <a:rPr lang="en-US" dirty="0"/>
              <a:t>**For every Allocation Document, however many FCPs you listed, you will have that many distribution documents. For example, my CYBLR Allocation had 3 FCPs, so I will have 3 CYBLR Distributions.</a:t>
            </a:r>
          </a:p>
          <a:p>
            <a:endParaRPr lang="en-US" dirty="0"/>
          </a:p>
          <a:p>
            <a:r>
              <a:rPr lang="en-US" dirty="0"/>
              <a:t>Again, the document number will not be added until the document is saved.</a:t>
            </a:r>
          </a:p>
          <a:p>
            <a:r>
              <a:rPr lang="en-US" dirty="0"/>
              <a:t>Reference the same TDA number you used on the allocation. I also use the same date and Distribution. The group number has a drop down of numbers to select. You will select Initial funding and the total amount for this document.</a:t>
            </a:r>
          </a:p>
        </p:txBody>
      </p:sp>
    </p:spTree>
    <p:extLst>
      <p:ext uri="{BB962C8B-B14F-4D97-AF65-F5344CB8AC3E}">
        <p14:creationId xmlns:p14="http://schemas.microsoft.com/office/powerpoint/2010/main" val="1802047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0833F7-AFD5-4D2A-B454-6C0A958C4CF2}"/>
              </a:ext>
            </a:extLst>
          </p:cNvPr>
          <p:cNvPicPr>
            <a:picLocks noChangeAspect="1"/>
          </p:cNvPicPr>
          <p:nvPr/>
        </p:nvPicPr>
        <p:blipFill>
          <a:blip r:embed="rId3"/>
          <a:stretch>
            <a:fillRect/>
          </a:stretch>
        </p:blipFill>
        <p:spPr>
          <a:xfrm>
            <a:off x="7620953" y="3889412"/>
            <a:ext cx="4068459" cy="1822786"/>
          </a:xfrm>
          <a:prstGeom prst="rect">
            <a:avLst/>
          </a:prstGeom>
        </p:spPr>
      </p:pic>
      <p:pic>
        <p:nvPicPr>
          <p:cNvPr id="5" name="Picture 4">
            <a:extLst>
              <a:ext uri="{FF2B5EF4-FFF2-40B4-BE49-F238E27FC236}">
                <a16:creationId xmlns:a16="http://schemas.microsoft.com/office/drawing/2014/main" id="{234B51B4-D915-4B04-8C7B-4A0B7736E255}"/>
              </a:ext>
            </a:extLst>
          </p:cNvPr>
          <p:cNvPicPr>
            <a:picLocks noChangeAspect="1"/>
          </p:cNvPicPr>
          <p:nvPr/>
        </p:nvPicPr>
        <p:blipFill>
          <a:blip r:embed="rId4"/>
          <a:stretch>
            <a:fillRect/>
          </a:stretch>
        </p:blipFill>
        <p:spPr>
          <a:xfrm>
            <a:off x="0" y="0"/>
            <a:ext cx="7526049" cy="5866544"/>
          </a:xfrm>
          <a:prstGeom prst="rect">
            <a:avLst/>
          </a:prstGeom>
        </p:spPr>
      </p:pic>
      <p:sp>
        <p:nvSpPr>
          <p:cNvPr id="2" name="TextBox 1">
            <a:extLst>
              <a:ext uri="{FF2B5EF4-FFF2-40B4-BE49-F238E27FC236}">
                <a16:creationId xmlns:a16="http://schemas.microsoft.com/office/drawing/2014/main" id="{64F3E502-2C99-4C1A-A898-281281927A3C}"/>
              </a:ext>
            </a:extLst>
          </p:cNvPr>
          <p:cNvSpPr txBox="1"/>
          <p:nvPr/>
        </p:nvSpPr>
        <p:spPr>
          <a:xfrm>
            <a:off x="7859210" y="636608"/>
            <a:ext cx="3194613" cy="1754326"/>
          </a:xfrm>
          <a:prstGeom prst="rect">
            <a:avLst/>
          </a:prstGeom>
          <a:noFill/>
        </p:spPr>
        <p:txBody>
          <a:bodyPr wrap="square" rtlCol="0">
            <a:spAutoFit/>
          </a:bodyPr>
          <a:lstStyle/>
          <a:p>
            <a:r>
              <a:rPr lang="en-US" dirty="0"/>
              <a:t>Here is my completed Distribution Document after I hit save changes. My total amount distributed was spread out amongst 6 investigator accounts.</a:t>
            </a:r>
          </a:p>
        </p:txBody>
      </p:sp>
    </p:spTree>
    <p:extLst>
      <p:ext uri="{BB962C8B-B14F-4D97-AF65-F5344CB8AC3E}">
        <p14:creationId xmlns:p14="http://schemas.microsoft.com/office/powerpoint/2010/main" val="640075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D36D73-3ECF-4BD6-A919-AF01DCDE79E6}"/>
              </a:ext>
            </a:extLst>
          </p:cNvPr>
          <p:cNvPicPr>
            <a:picLocks noChangeAspect="1"/>
          </p:cNvPicPr>
          <p:nvPr/>
        </p:nvPicPr>
        <p:blipFill>
          <a:blip r:embed="rId3"/>
          <a:stretch>
            <a:fillRect/>
          </a:stretch>
        </p:blipFill>
        <p:spPr>
          <a:xfrm>
            <a:off x="4539615" y="318052"/>
            <a:ext cx="7420891" cy="5784574"/>
          </a:xfrm>
          <a:prstGeom prst="rect">
            <a:avLst/>
          </a:prstGeom>
        </p:spPr>
      </p:pic>
      <p:sp>
        <p:nvSpPr>
          <p:cNvPr id="2" name="TextBox 1">
            <a:extLst>
              <a:ext uri="{FF2B5EF4-FFF2-40B4-BE49-F238E27FC236}">
                <a16:creationId xmlns:a16="http://schemas.microsoft.com/office/drawing/2014/main" id="{7C92C0D4-87AD-439D-AEC1-2826450E3CC2}"/>
              </a:ext>
            </a:extLst>
          </p:cNvPr>
          <p:cNvSpPr txBox="1"/>
          <p:nvPr/>
        </p:nvSpPr>
        <p:spPr>
          <a:xfrm>
            <a:off x="695320" y="1560904"/>
            <a:ext cx="3015289" cy="3046988"/>
          </a:xfrm>
          <a:prstGeom prst="rect">
            <a:avLst/>
          </a:prstGeom>
          <a:noFill/>
        </p:spPr>
        <p:txBody>
          <a:bodyPr wrap="square" rtlCol="0">
            <a:spAutoFit/>
          </a:bodyPr>
          <a:lstStyle/>
          <a:p>
            <a:r>
              <a:rPr lang="en-US" sz="2400" dirty="0"/>
              <a:t>On the distributions list, you will see what I mean about 3 distributions based on the one Allocation Document I created: Salary, All Other and Travel.</a:t>
            </a:r>
          </a:p>
        </p:txBody>
      </p:sp>
    </p:spTree>
    <p:extLst>
      <p:ext uri="{BB962C8B-B14F-4D97-AF65-F5344CB8AC3E}">
        <p14:creationId xmlns:p14="http://schemas.microsoft.com/office/powerpoint/2010/main" val="377453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24936B-A452-4E47-94E0-FFFB36549211}"/>
              </a:ext>
            </a:extLst>
          </p:cNvPr>
          <p:cNvPicPr>
            <a:picLocks noChangeAspect="1"/>
          </p:cNvPicPr>
          <p:nvPr/>
        </p:nvPicPr>
        <p:blipFill>
          <a:blip r:embed="rId3"/>
          <a:stretch>
            <a:fillRect/>
          </a:stretch>
        </p:blipFill>
        <p:spPr>
          <a:xfrm>
            <a:off x="4701028" y="0"/>
            <a:ext cx="7008143" cy="5976730"/>
          </a:xfrm>
          <a:prstGeom prst="rect">
            <a:avLst/>
          </a:prstGeom>
        </p:spPr>
      </p:pic>
      <p:sp>
        <p:nvSpPr>
          <p:cNvPr id="2" name="TextBox 1">
            <a:extLst>
              <a:ext uri="{FF2B5EF4-FFF2-40B4-BE49-F238E27FC236}">
                <a16:creationId xmlns:a16="http://schemas.microsoft.com/office/drawing/2014/main" id="{6288D156-D52F-4885-A901-D098AE5DA1CF}"/>
              </a:ext>
            </a:extLst>
          </p:cNvPr>
          <p:cNvSpPr txBox="1"/>
          <p:nvPr/>
        </p:nvSpPr>
        <p:spPr>
          <a:xfrm>
            <a:off x="269572" y="1222890"/>
            <a:ext cx="4143402" cy="2554545"/>
          </a:xfrm>
          <a:prstGeom prst="rect">
            <a:avLst/>
          </a:prstGeom>
          <a:noFill/>
        </p:spPr>
        <p:txBody>
          <a:bodyPr wrap="square" rtlCol="0">
            <a:spAutoFit/>
          </a:bodyPr>
          <a:lstStyle/>
          <a:p>
            <a:r>
              <a:rPr lang="en-US" sz="2000" dirty="0"/>
              <a:t>Check to see if your allocations and distribution amounts match up! The report that you’d use is the Administrator’s Summary Report. On the main RMS page, click on reports listed on the right. This box will pop up. Click on Status Reports and Select Administrators Summary Report.</a:t>
            </a:r>
          </a:p>
        </p:txBody>
      </p:sp>
    </p:spTree>
    <p:extLst>
      <p:ext uri="{BB962C8B-B14F-4D97-AF65-F5344CB8AC3E}">
        <p14:creationId xmlns:p14="http://schemas.microsoft.com/office/powerpoint/2010/main" val="944432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FC7DA6-48F6-46FE-8720-C4F7FFBE9876}"/>
              </a:ext>
            </a:extLst>
          </p:cNvPr>
          <p:cNvPicPr>
            <a:picLocks noChangeAspect="1"/>
          </p:cNvPicPr>
          <p:nvPr/>
        </p:nvPicPr>
        <p:blipFill>
          <a:blip r:embed="rId3"/>
          <a:stretch>
            <a:fillRect/>
          </a:stretch>
        </p:blipFill>
        <p:spPr>
          <a:xfrm>
            <a:off x="1537252" y="1002029"/>
            <a:ext cx="8494643" cy="4512779"/>
          </a:xfrm>
          <a:prstGeom prst="rect">
            <a:avLst/>
          </a:prstGeom>
        </p:spPr>
      </p:pic>
      <p:sp>
        <p:nvSpPr>
          <p:cNvPr id="2" name="TextBox 1">
            <a:extLst>
              <a:ext uri="{FF2B5EF4-FFF2-40B4-BE49-F238E27FC236}">
                <a16:creationId xmlns:a16="http://schemas.microsoft.com/office/drawing/2014/main" id="{C381C75C-E85B-4A02-A613-6C2A13609AF6}"/>
              </a:ext>
            </a:extLst>
          </p:cNvPr>
          <p:cNvSpPr txBox="1"/>
          <p:nvPr/>
        </p:nvSpPr>
        <p:spPr>
          <a:xfrm>
            <a:off x="4355099" y="177001"/>
            <a:ext cx="3264901" cy="707886"/>
          </a:xfrm>
          <a:prstGeom prst="rect">
            <a:avLst/>
          </a:prstGeom>
          <a:noFill/>
        </p:spPr>
        <p:txBody>
          <a:bodyPr wrap="square" rtlCol="0">
            <a:spAutoFit/>
          </a:bodyPr>
          <a:lstStyle/>
          <a:p>
            <a:r>
              <a:rPr lang="en-US" sz="4000" b="1" dirty="0">
                <a:solidFill>
                  <a:schemeClr val="bg1"/>
                </a:solidFill>
              </a:rPr>
              <a:t>ALLOCATIONS</a:t>
            </a:r>
          </a:p>
        </p:txBody>
      </p:sp>
    </p:spTree>
    <p:extLst>
      <p:ext uri="{BB962C8B-B14F-4D97-AF65-F5344CB8AC3E}">
        <p14:creationId xmlns:p14="http://schemas.microsoft.com/office/powerpoint/2010/main" val="643417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0C29A1-5FF7-4B6C-A5E5-E4D11D0C49AB}"/>
              </a:ext>
            </a:extLst>
          </p:cNvPr>
          <p:cNvPicPr>
            <a:picLocks noChangeAspect="1"/>
          </p:cNvPicPr>
          <p:nvPr/>
        </p:nvPicPr>
        <p:blipFill>
          <a:blip r:embed="rId2"/>
          <a:stretch>
            <a:fillRect/>
          </a:stretch>
        </p:blipFill>
        <p:spPr>
          <a:xfrm>
            <a:off x="1310046" y="886462"/>
            <a:ext cx="9571908" cy="5085076"/>
          </a:xfrm>
          <a:prstGeom prst="rect">
            <a:avLst/>
          </a:prstGeom>
        </p:spPr>
      </p:pic>
      <p:sp>
        <p:nvSpPr>
          <p:cNvPr id="2" name="TextBox 1">
            <a:extLst>
              <a:ext uri="{FF2B5EF4-FFF2-40B4-BE49-F238E27FC236}">
                <a16:creationId xmlns:a16="http://schemas.microsoft.com/office/drawing/2014/main" id="{08D01155-51D7-4215-9639-B56C5DB07860}"/>
              </a:ext>
            </a:extLst>
          </p:cNvPr>
          <p:cNvSpPr txBox="1"/>
          <p:nvPr/>
        </p:nvSpPr>
        <p:spPr>
          <a:xfrm>
            <a:off x="3114261" y="0"/>
            <a:ext cx="5963478" cy="707886"/>
          </a:xfrm>
          <a:prstGeom prst="rect">
            <a:avLst/>
          </a:prstGeom>
          <a:noFill/>
        </p:spPr>
        <p:txBody>
          <a:bodyPr wrap="square" rtlCol="0">
            <a:spAutoFit/>
          </a:bodyPr>
          <a:lstStyle/>
          <a:p>
            <a:pPr algn="ctr"/>
            <a:r>
              <a:rPr lang="en-US" sz="4000" b="1" dirty="0">
                <a:solidFill>
                  <a:schemeClr val="bg1"/>
                </a:solidFill>
              </a:rPr>
              <a:t>DISTRIBUTIONS</a:t>
            </a:r>
          </a:p>
        </p:txBody>
      </p:sp>
    </p:spTree>
    <p:extLst>
      <p:ext uri="{BB962C8B-B14F-4D97-AF65-F5344CB8AC3E}">
        <p14:creationId xmlns:p14="http://schemas.microsoft.com/office/powerpoint/2010/main" val="664718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B57614-A067-4C66-AB53-A0D24AA88AAD}"/>
              </a:ext>
            </a:extLst>
          </p:cNvPr>
          <p:cNvPicPr>
            <a:picLocks noChangeAspect="1"/>
          </p:cNvPicPr>
          <p:nvPr/>
        </p:nvPicPr>
        <p:blipFill>
          <a:blip r:embed="rId3"/>
          <a:stretch>
            <a:fillRect/>
          </a:stretch>
        </p:blipFill>
        <p:spPr>
          <a:xfrm>
            <a:off x="967408" y="954155"/>
            <a:ext cx="9781664" cy="5196509"/>
          </a:xfrm>
          <a:prstGeom prst="rect">
            <a:avLst/>
          </a:prstGeom>
        </p:spPr>
      </p:pic>
      <p:sp>
        <p:nvSpPr>
          <p:cNvPr id="2" name="TextBox 1">
            <a:extLst>
              <a:ext uri="{FF2B5EF4-FFF2-40B4-BE49-F238E27FC236}">
                <a16:creationId xmlns:a16="http://schemas.microsoft.com/office/drawing/2014/main" id="{6B567DE0-B374-474B-95D0-8EC4E00180D5}"/>
              </a:ext>
            </a:extLst>
          </p:cNvPr>
          <p:cNvSpPr txBox="1"/>
          <p:nvPr/>
        </p:nvSpPr>
        <p:spPr>
          <a:xfrm>
            <a:off x="4282627" y="0"/>
            <a:ext cx="3151226" cy="984885"/>
          </a:xfrm>
          <a:prstGeom prst="rect">
            <a:avLst/>
          </a:prstGeom>
          <a:noFill/>
        </p:spPr>
        <p:txBody>
          <a:bodyPr wrap="square" rtlCol="0">
            <a:spAutoFit/>
          </a:bodyPr>
          <a:lstStyle/>
          <a:p>
            <a:pPr algn="ctr"/>
            <a:r>
              <a:rPr lang="en-US" sz="4000" b="1" dirty="0">
                <a:solidFill>
                  <a:schemeClr val="bg1"/>
                </a:solidFill>
              </a:rPr>
              <a:t>Allocations</a:t>
            </a:r>
          </a:p>
          <a:p>
            <a:endParaRPr lang="en-US" dirty="0"/>
          </a:p>
        </p:txBody>
      </p:sp>
    </p:spTree>
    <p:extLst>
      <p:ext uri="{BB962C8B-B14F-4D97-AF65-F5344CB8AC3E}">
        <p14:creationId xmlns:p14="http://schemas.microsoft.com/office/powerpoint/2010/main" val="319642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99D5-DCAA-4B31-9454-AF619D9A6F77}"/>
              </a:ext>
            </a:extLst>
          </p:cNvPr>
          <p:cNvSpPr>
            <a:spLocks noGrp="1"/>
          </p:cNvSpPr>
          <p:nvPr>
            <p:ph type="title"/>
          </p:nvPr>
        </p:nvSpPr>
        <p:spPr/>
        <p:txBody>
          <a:bodyPr/>
          <a:lstStyle/>
          <a:p>
            <a:r>
              <a:rPr lang="en-US" dirty="0"/>
              <a:t>Poll Question 2</a:t>
            </a:r>
          </a:p>
        </p:txBody>
      </p:sp>
      <p:sp>
        <p:nvSpPr>
          <p:cNvPr id="3" name="Content Placeholder 2">
            <a:extLst>
              <a:ext uri="{FF2B5EF4-FFF2-40B4-BE49-F238E27FC236}">
                <a16:creationId xmlns:a16="http://schemas.microsoft.com/office/drawing/2014/main" id="{E9094AF3-60DF-477A-9860-C2D5E1EAE041}"/>
              </a:ext>
            </a:extLst>
          </p:cNvPr>
          <p:cNvSpPr>
            <a:spLocks noGrp="1"/>
          </p:cNvSpPr>
          <p:nvPr>
            <p:ph idx="1"/>
          </p:nvPr>
        </p:nvSpPr>
        <p:spPr/>
        <p:txBody>
          <a:bodyPr>
            <a:normAutofit/>
          </a:bodyPr>
          <a:lstStyle/>
          <a:p>
            <a:pPr marL="0" indent="0" algn="ctr">
              <a:buNone/>
            </a:pPr>
            <a:r>
              <a:rPr lang="en-US" sz="4400" dirty="0"/>
              <a:t>If you have WinRMS installed, what is the level of functionality and use? </a:t>
            </a:r>
          </a:p>
          <a:p>
            <a:pPr marL="0" lvl="0" indent="0">
              <a:buNone/>
            </a:pPr>
            <a:r>
              <a:rPr lang="en-US" sz="2600" dirty="0">
                <a:solidFill>
                  <a:prstClr val="black"/>
                </a:solidFill>
              </a:rPr>
              <a:t>Please answer the poll question when it appears on the right-hand side of your screen. </a:t>
            </a:r>
          </a:p>
          <a:p>
            <a:pPr marL="0" lvl="0" indent="0">
              <a:buNone/>
            </a:pPr>
            <a:r>
              <a:rPr lang="en-US" sz="2600" dirty="0">
                <a:solidFill>
                  <a:prstClr val="black"/>
                </a:solidFill>
              </a:rPr>
              <a:t>Then click the “Submit” button located in the lower right-hand corner</a:t>
            </a:r>
          </a:p>
          <a:p>
            <a:pPr marL="0" indent="0" algn="ctr">
              <a:buNone/>
            </a:pPr>
            <a:endParaRPr lang="en-US" sz="4400" dirty="0"/>
          </a:p>
        </p:txBody>
      </p:sp>
    </p:spTree>
    <p:extLst>
      <p:ext uri="{BB962C8B-B14F-4D97-AF65-F5344CB8AC3E}">
        <p14:creationId xmlns:p14="http://schemas.microsoft.com/office/powerpoint/2010/main" val="929863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976CD1-8818-4E06-8135-3FA33649F495}"/>
              </a:ext>
            </a:extLst>
          </p:cNvPr>
          <p:cNvPicPr>
            <a:picLocks noChangeAspect="1"/>
          </p:cNvPicPr>
          <p:nvPr/>
        </p:nvPicPr>
        <p:blipFill>
          <a:blip r:embed="rId3"/>
          <a:stretch>
            <a:fillRect/>
          </a:stretch>
        </p:blipFill>
        <p:spPr>
          <a:xfrm>
            <a:off x="1152940" y="887896"/>
            <a:ext cx="9960956" cy="5291758"/>
          </a:xfrm>
          <a:prstGeom prst="rect">
            <a:avLst/>
          </a:prstGeom>
        </p:spPr>
      </p:pic>
      <p:sp>
        <p:nvSpPr>
          <p:cNvPr id="3" name="TextBox 2">
            <a:extLst>
              <a:ext uri="{FF2B5EF4-FFF2-40B4-BE49-F238E27FC236}">
                <a16:creationId xmlns:a16="http://schemas.microsoft.com/office/drawing/2014/main" id="{61A04378-824C-480C-9D22-517B12E9B630}"/>
              </a:ext>
            </a:extLst>
          </p:cNvPr>
          <p:cNvSpPr txBox="1"/>
          <p:nvPr/>
        </p:nvSpPr>
        <p:spPr>
          <a:xfrm>
            <a:off x="1078104" y="1503032"/>
            <a:ext cx="5775767" cy="646331"/>
          </a:xfrm>
          <a:prstGeom prst="rect">
            <a:avLst/>
          </a:prstGeom>
          <a:noFill/>
        </p:spPr>
        <p:txBody>
          <a:bodyPr wrap="square" rtlCol="0">
            <a:spAutoFit/>
          </a:bodyPr>
          <a:lstStyle/>
          <a:p>
            <a:r>
              <a:rPr lang="en-US" dirty="0">
                <a:highlight>
                  <a:srgbClr val="FFFF00"/>
                </a:highlight>
              </a:rPr>
              <a:t>Does your cumulative amount match in Allocations and Distributions?</a:t>
            </a:r>
          </a:p>
        </p:txBody>
      </p:sp>
      <p:sp>
        <p:nvSpPr>
          <p:cNvPr id="5" name="TextBox 4">
            <a:extLst>
              <a:ext uri="{FF2B5EF4-FFF2-40B4-BE49-F238E27FC236}">
                <a16:creationId xmlns:a16="http://schemas.microsoft.com/office/drawing/2014/main" id="{C392B653-DF1C-49E2-B65A-B36D1D4B3751}"/>
              </a:ext>
            </a:extLst>
          </p:cNvPr>
          <p:cNvSpPr txBox="1"/>
          <p:nvPr/>
        </p:nvSpPr>
        <p:spPr>
          <a:xfrm>
            <a:off x="3114261" y="0"/>
            <a:ext cx="5963478" cy="707886"/>
          </a:xfrm>
          <a:prstGeom prst="rect">
            <a:avLst/>
          </a:prstGeom>
          <a:noFill/>
        </p:spPr>
        <p:txBody>
          <a:bodyPr wrap="square" rtlCol="0">
            <a:spAutoFit/>
          </a:bodyPr>
          <a:lstStyle/>
          <a:p>
            <a:pPr algn="ctr"/>
            <a:r>
              <a:rPr lang="en-US" sz="4000" b="1" dirty="0">
                <a:solidFill>
                  <a:schemeClr val="bg1"/>
                </a:solidFill>
              </a:rPr>
              <a:t>DISTRIBUTIONS</a:t>
            </a:r>
          </a:p>
        </p:txBody>
      </p:sp>
    </p:spTree>
    <p:extLst>
      <p:ext uri="{BB962C8B-B14F-4D97-AF65-F5344CB8AC3E}">
        <p14:creationId xmlns:p14="http://schemas.microsoft.com/office/powerpoint/2010/main" val="4251494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0CDF-3664-48C9-BDE0-33DECA04F573}"/>
              </a:ext>
            </a:extLst>
          </p:cNvPr>
          <p:cNvSpPr>
            <a:spLocks noGrp="1"/>
          </p:cNvSpPr>
          <p:nvPr>
            <p:ph type="title"/>
          </p:nvPr>
        </p:nvSpPr>
        <p:spPr/>
        <p:txBody>
          <a:bodyPr/>
          <a:lstStyle/>
          <a:p>
            <a:r>
              <a:rPr lang="en-US" dirty="0"/>
              <a:t>Loading TDAs throughout the Year</a:t>
            </a:r>
          </a:p>
        </p:txBody>
      </p:sp>
      <p:sp>
        <p:nvSpPr>
          <p:cNvPr id="3" name="Content Placeholder 2">
            <a:extLst>
              <a:ext uri="{FF2B5EF4-FFF2-40B4-BE49-F238E27FC236}">
                <a16:creationId xmlns:a16="http://schemas.microsoft.com/office/drawing/2014/main" id="{F60D068F-C48C-4DD7-859D-2EDFA5E1E23A}"/>
              </a:ext>
            </a:extLst>
          </p:cNvPr>
          <p:cNvSpPr>
            <a:spLocks noGrp="1"/>
          </p:cNvSpPr>
          <p:nvPr>
            <p:ph idx="1"/>
          </p:nvPr>
        </p:nvSpPr>
        <p:spPr/>
        <p:txBody>
          <a:bodyPr/>
          <a:lstStyle/>
          <a:p>
            <a:r>
              <a:rPr lang="en-US" dirty="0"/>
              <a:t>Verify TDA’s weekly</a:t>
            </a:r>
          </a:p>
          <a:p>
            <a:r>
              <a:rPr lang="en-US" dirty="0"/>
              <a:t>Work with Finance to move up to the right FCP</a:t>
            </a:r>
          </a:p>
          <a:p>
            <a:r>
              <a:rPr lang="en-US" dirty="0"/>
              <a:t>Remember you control where the funds go not Fiscal</a:t>
            </a:r>
          </a:p>
          <a:p>
            <a:endParaRPr lang="en-US" dirty="0"/>
          </a:p>
          <a:p>
            <a:endParaRPr lang="en-US" dirty="0"/>
          </a:p>
        </p:txBody>
      </p:sp>
    </p:spTree>
    <p:extLst>
      <p:ext uri="{BB962C8B-B14F-4D97-AF65-F5344CB8AC3E}">
        <p14:creationId xmlns:p14="http://schemas.microsoft.com/office/powerpoint/2010/main" val="813620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7722C2-3A90-409A-A884-9E8FF248F4A2}"/>
              </a:ext>
            </a:extLst>
          </p:cNvPr>
          <p:cNvGrpSpPr/>
          <p:nvPr/>
        </p:nvGrpSpPr>
        <p:grpSpPr>
          <a:xfrm>
            <a:off x="1027043" y="0"/>
            <a:ext cx="10137913" cy="5943600"/>
            <a:chOff x="0" y="0"/>
            <a:chExt cx="12192000" cy="6858000"/>
          </a:xfrm>
        </p:grpSpPr>
        <p:pic>
          <p:nvPicPr>
            <p:cNvPr id="12" name="Picture 11">
              <a:extLst>
                <a:ext uri="{FF2B5EF4-FFF2-40B4-BE49-F238E27FC236}">
                  <a16:creationId xmlns:a16="http://schemas.microsoft.com/office/drawing/2014/main" id="{60FFD89F-E6FC-4EB8-94E8-9369FB4D2BF5}"/>
                </a:ext>
              </a:extLst>
            </p:cNvPr>
            <p:cNvPicPr>
              <a:picLocks noChangeAspect="1"/>
            </p:cNvPicPr>
            <p:nvPr/>
          </p:nvPicPr>
          <p:blipFill>
            <a:blip r:embed="rId3"/>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8F78AD32-8CAF-49AA-9E0B-8388F5F0B460}"/>
                </a:ext>
              </a:extLst>
            </p:cNvPr>
            <p:cNvSpPr txBox="1"/>
            <p:nvPr/>
          </p:nvSpPr>
          <p:spPr>
            <a:xfrm>
              <a:off x="185195" y="4190035"/>
              <a:ext cx="2465408" cy="2031325"/>
            </a:xfrm>
            <a:prstGeom prst="rect">
              <a:avLst/>
            </a:prstGeom>
            <a:noFill/>
          </p:spPr>
          <p:txBody>
            <a:bodyPr wrap="square" rtlCol="0">
              <a:spAutoFit/>
            </a:bodyPr>
            <a:lstStyle/>
            <a:p>
              <a:r>
                <a:rPr lang="en-US" dirty="0">
                  <a:highlight>
                    <a:srgbClr val="FFFF00"/>
                  </a:highlight>
                </a:rPr>
                <a:t>-Select Reports</a:t>
              </a:r>
            </a:p>
            <a:p>
              <a:r>
                <a:rPr lang="en-US" dirty="0">
                  <a:highlight>
                    <a:srgbClr val="FFFF00"/>
                  </a:highlight>
                </a:rPr>
                <a:t>-Select Budget Reports</a:t>
              </a:r>
            </a:p>
            <a:p>
              <a:r>
                <a:rPr lang="en-US" dirty="0">
                  <a:highlight>
                    <a:srgbClr val="FFFF00"/>
                  </a:highlight>
                </a:rPr>
                <a:t>-Select Budget Memo List</a:t>
              </a:r>
            </a:p>
            <a:p>
              <a:r>
                <a:rPr lang="en-US" dirty="0">
                  <a:highlight>
                    <a:srgbClr val="FFFF00"/>
                  </a:highlight>
                </a:rPr>
                <a:t>-Input your information</a:t>
              </a:r>
            </a:p>
            <a:p>
              <a:r>
                <a:rPr lang="en-US" dirty="0">
                  <a:highlight>
                    <a:srgbClr val="FFFF00"/>
                  </a:highlight>
                </a:rPr>
                <a:t>-Click submit </a:t>
              </a:r>
            </a:p>
            <a:p>
              <a:endParaRPr lang="en-US" dirty="0"/>
            </a:p>
          </p:txBody>
        </p:sp>
        <p:cxnSp>
          <p:nvCxnSpPr>
            <p:cNvPr id="15" name="Straight Arrow Connector 14">
              <a:extLst>
                <a:ext uri="{FF2B5EF4-FFF2-40B4-BE49-F238E27FC236}">
                  <a16:creationId xmlns:a16="http://schemas.microsoft.com/office/drawing/2014/main" id="{FAB36B87-3B1F-42D8-B984-3907C70A2974}"/>
                </a:ext>
              </a:extLst>
            </p:cNvPr>
            <p:cNvCxnSpPr/>
            <p:nvPr/>
          </p:nvCxnSpPr>
          <p:spPr>
            <a:xfrm flipV="1">
              <a:off x="1689904" y="1632030"/>
              <a:ext cx="2349661" cy="2847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D636650-95AF-4633-B761-61FC64572126}"/>
                </a:ext>
              </a:extLst>
            </p:cNvPr>
            <p:cNvCxnSpPr/>
            <p:nvPr/>
          </p:nvCxnSpPr>
          <p:spPr>
            <a:xfrm flipV="1">
              <a:off x="2245489" y="2615878"/>
              <a:ext cx="4097438" cy="280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A4E782E-C31D-458E-8F36-7A2F66D7EDF6}"/>
                </a:ext>
              </a:extLst>
            </p:cNvPr>
            <p:cNvCxnSpPr/>
            <p:nvPr/>
          </p:nvCxnSpPr>
          <p:spPr>
            <a:xfrm flipV="1">
              <a:off x="2129742" y="2667965"/>
              <a:ext cx="9086126" cy="3107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7400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23C8C5D-83AB-4515-8F2C-38FFFD0C34C8}"/>
              </a:ext>
            </a:extLst>
          </p:cNvPr>
          <p:cNvGraphicFramePr>
            <a:graphicFrameLocks noGrp="1"/>
          </p:cNvGraphicFramePr>
          <p:nvPr>
            <p:extLst>
              <p:ext uri="{D42A27DB-BD31-4B8C-83A1-F6EECF244321}">
                <p14:modId xmlns:p14="http://schemas.microsoft.com/office/powerpoint/2010/main" val="1667958540"/>
              </p:ext>
            </p:extLst>
          </p:nvPr>
        </p:nvGraphicFramePr>
        <p:xfrm>
          <a:off x="0" y="284480"/>
          <a:ext cx="12067488" cy="2621279"/>
        </p:xfrm>
        <a:graphic>
          <a:graphicData uri="http://schemas.openxmlformats.org/drawingml/2006/table">
            <a:tbl>
              <a:tblPr>
                <a:tableStyleId>{5C22544A-7EE6-4342-B048-85BDC9FD1C3A}</a:tableStyleId>
              </a:tblPr>
              <a:tblGrid>
                <a:gridCol w="639337">
                  <a:extLst>
                    <a:ext uri="{9D8B030D-6E8A-4147-A177-3AD203B41FA5}">
                      <a16:colId xmlns:a16="http://schemas.microsoft.com/office/drawing/2014/main" val="3950651260"/>
                    </a:ext>
                  </a:extLst>
                </a:gridCol>
                <a:gridCol w="447536">
                  <a:extLst>
                    <a:ext uri="{9D8B030D-6E8A-4147-A177-3AD203B41FA5}">
                      <a16:colId xmlns:a16="http://schemas.microsoft.com/office/drawing/2014/main" val="380164833"/>
                    </a:ext>
                  </a:extLst>
                </a:gridCol>
                <a:gridCol w="319669">
                  <a:extLst>
                    <a:ext uri="{9D8B030D-6E8A-4147-A177-3AD203B41FA5}">
                      <a16:colId xmlns:a16="http://schemas.microsoft.com/office/drawing/2014/main" val="1725457735"/>
                    </a:ext>
                  </a:extLst>
                </a:gridCol>
                <a:gridCol w="319669">
                  <a:extLst>
                    <a:ext uri="{9D8B030D-6E8A-4147-A177-3AD203B41FA5}">
                      <a16:colId xmlns:a16="http://schemas.microsoft.com/office/drawing/2014/main" val="3456549539"/>
                    </a:ext>
                  </a:extLst>
                </a:gridCol>
                <a:gridCol w="527453">
                  <a:extLst>
                    <a:ext uri="{9D8B030D-6E8A-4147-A177-3AD203B41FA5}">
                      <a16:colId xmlns:a16="http://schemas.microsoft.com/office/drawing/2014/main" val="1705889964"/>
                    </a:ext>
                  </a:extLst>
                </a:gridCol>
                <a:gridCol w="479503">
                  <a:extLst>
                    <a:ext uri="{9D8B030D-6E8A-4147-A177-3AD203B41FA5}">
                      <a16:colId xmlns:a16="http://schemas.microsoft.com/office/drawing/2014/main" val="2539281655"/>
                    </a:ext>
                  </a:extLst>
                </a:gridCol>
                <a:gridCol w="4906913">
                  <a:extLst>
                    <a:ext uri="{9D8B030D-6E8A-4147-A177-3AD203B41FA5}">
                      <a16:colId xmlns:a16="http://schemas.microsoft.com/office/drawing/2014/main" val="3040093802"/>
                    </a:ext>
                  </a:extLst>
                </a:gridCol>
                <a:gridCol w="1278674">
                  <a:extLst>
                    <a:ext uri="{9D8B030D-6E8A-4147-A177-3AD203B41FA5}">
                      <a16:colId xmlns:a16="http://schemas.microsoft.com/office/drawing/2014/main" val="3381357916"/>
                    </a:ext>
                  </a:extLst>
                </a:gridCol>
                <a:gridCol w="463519">
                  <a:extLst>
                    <a:ext uri="{9D8B030D-6E8A-4147-A177-3AD203B41FA5}">
                      <a16:colId xmlns:a16="http://schemas.microsoft.com/office/drawing/2014/main" val="177554293"/>
                    </a:ext>
                  </a:extLst>
                </a:gridCol>
                <a:gridCol w="1166790">
                  <a:extLst>
                    <a:ext uri="{9D8B030D-6E8A-4147-A177-3AD203B41FA5}">
                      <a16:colId xmlns:a16="http://schemas.microsoft.com/office/drawing/2014/main" val="2441754247"/>
                    </a:ext>
                  </a:extLst>
                </a:gridCol>
                <a:gridCol w="1518425">
                  <a:extLst>
                    <a:ext uri="{9D8B030D-6E8A-4147-A177-3AD203B41FA5}">
                      <a16:colId xmlns:a16="http://schemas.microsoft.com/office/drawing/2014/main" val="2445620864"/>
                    </a:ext>
                  </a:extLst>
                </a:gridCol>
              </a:tblGrid>
              <a:tr h="351635">
                <a:tc>
                  <a:txBody>
                    <a:bodyPr/>
                    <a:lstStyle/>
                    <a:p>
                      <a:pPr algn="ctr" rtl="0" fontAlgn="b"/>
                      <a:r>
                        <a:rPr lang="en-US" sz="1000" u="none" strike="noStrike" dirty="0">
                          <a:effectLst/>
                        </a:rPr>
                        <a:t>Facility TDA</a:t>
                      </a:r>
                      <a:endParaRPr lang="en-US" sz="1000" b="1" i="0" u="none" strike="noStrike" dirty="0">
                        <a:solidFill>
                          <a:srgbClr val="000000"/>
                        </a:solidFill>
                        <a:effectLst/>
                        <a:latin typeface="Calibri" panose="020F0502020204030204" pitchFamily="34" charset="0"/>
                      </a:endParaRPr>
                    </a:p>
                  </a:txBody>
                  <a:tcPr marL="7991" marR="7991" marT="7991" marB="0" anchor="b"/>
                </a:tc>
                <a:tc>
                  <a:txBody>
                    <a:bodyPr/>
                    <a:lstStyle/>
                    <a:p>
                      <a:pPr algn="ctr" rtl="0" fontAlgn="b"/>
                      <a:r>
                        <a:rPr lang="en-US" sz="1000" u="none" strike="noStrike" dirty="0">
                          <a:effectLst/>
                        </a:rPr>
                        <a:t>Fund</a:t>
                      </a:r>
                      <a:endParaRPr lang="en-US" sz="1000" b="1" i="0" u="none" strike="noStrike" dirty="0">
                        <a:solidFill>
                          <a:srgbClr val="000000"/>
                        </a:solidFill>
                        <a:effectLst/>
                        <a:latin typeface="Calibri" panose="020F0502020204030204" pitchFamily="34" charset="0"/>
                      </a:endParaRPr>
                    </a:p>
                  </a:txBody>
                  <a:tcPr marL="7991" marR="7991" marT="7991" marB="0" anchor="b"/>
                </a:tc>
                <a:tc>
                  <a:txBody>
                    <a:bodyPr/>
                    <a:lstStyle/>
                    <a:p>
                      <a:pPr algn="ctr" rtl="0" fontAlgn="b"/>
                      <a:r>
                        <a:rPr lang="en-US" sz="1000" u="none" strike="noStrike" dirty="0">
                          <a:effectLst/>
                        </a:rPr>
                        <a:t>BFY</a:t>
                      </a:r>
                      <a:endParaRPr lang="en-US" sz="1000" b="1" i="0" u="none" strike="noStrike" dirty="0">
                        <a:solidFill>
                          <a:srgbClr val="000000"/>
                        </a:solidFill>
                        <a:effectLst/>
                        <a:latin typeface="Calibri" panose="020F0502020204030204" pitchFamily="34" charset="0"/>
                      </a:endParaRPr>
                    </a:p>
                  </a:txBody>
                  <a:tcPr marL="7991" marR="7991" marT="7991" marB="0" anchor="b"/>
                </a:tc>
                <a:tc>
                  <a:txBody>
                    <a:bodyPr/>
                    <a:lstStyle/>
                    <a:p>
                      <a:pPr algn="ctr" rtl="0" fontAlgn="b"/>
                      <a:r>
                        <a:rPr lang="en-US" sz="1000" u="none" strike="noStrike" dirty="0">
                          <a:effectLst/>
                        </a:rPr>
                        <a:t>EFY</a:t>
                      </a:r>
                      <a:endParaRPr lang="en-US" sz="1000" b="1" i="0" u="none" strike="noStrike" dirty="0">
                        <a:solidFill>
                          <a:srgbClr val="000000"/>
                        </a:solidFill>
                        <a:effectLst/>
                        <a:latin typeface="Calibri" panose="020F0502020204030204" pitchFamily="34" charset="0"/>
                      </a:endParaRPr>
                    </a:p>
                  </a:txBody>
                  <a:tcPr marL="7991" marR="7991" marT="7991" marB="0" anchor="b"/>
                </a:tc>
                <a:tc>
                  <a:txBody>
                    <a:bodyPr/>
                    <a:lstStyle/>
                    <a:p>
                      <a:pPr algn="ctr" rtl="0" fontAlgn="b"/>
                      <a:r>
                        <a:rPr lang="en-US" sz="1000" u="none" strike="noStrike" dirty="0">
                          <a:effectLst/>
                        </a:rPr>
                        <a:t>Prog Code</a:t>
                      </a:r>
                      <a:endParaRPr lang="en-US" sz="1000" b="1" i="0" u="none" strike="noStrike" dirty="0">
                        <a:solidFill>
                          <a:srgbClr val="000000"/>
                        </a:solidFill>
                        <a:effectLst/>
                        <a:latin typeface="Calibri" panose="020F0502020204030204" pitchFamily="34" charset="0"/>
                      </a:endParaRPr>
                    </a:p>
                  </a:txBody>
                  <a:tcPr marL="7991" marR="7991" marT="7991" marB="0" anchor="b"/>
                </a:tc>
                <a:tc>
                  <a:txBody>
                    <a:bodyPr/>
                    <a:lstStyle/>
                    <a:p>
                      <a:pPr algn="ctr" rtl="0" fontAlgn="t"/>
                      <a:r>
                        <a:rPr lang="en-US" sz="1000" u="none" strike="noStrike" dirty="0">
                          <a:effectLst/>
                        </a:rPr>
                        <a:t>Date</a:t>
                      </a:r>
                      <a:endParaRPr lang="en-US" sz="1000" b="1"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b"/>
                      <a:r>
                        <a:rPr lang="en-US" sz="1000" u="none" strike="noStrike" dirty="0">
                          <a:effectLst/>
                        </a:rPr>
                        <a:t>Ledger Notation</a:t>
                      </a:r>
                      <a:endParaRPr lang="en-US" sz="1000" b="1" i="0" u="none" strike="noStrike" dirty="0">
                        <a:solidFill>
                          <a:srgbClr val="000000"/>
                        </a:solidFill>
                        <a:effectLst/>
                        <a:latin typeface="Calibri" panose="020F0502020204030204" pitchFamily="34" charset="0"/>
                      </a:endParaRPr>
                    </a:p>
                  </a:txBody>
                  <a:tcPr marL="7991" marR="7991" marT="7991" marB="0" anchor="b"/>
                </a:tc>
                <a:tc>
                  <a:txBody>
                    <a:bodyPr/>
                    <a:lstStyle/>
                    <a:p>
                      <a:pPr algn="ctr" rtl="0" fontAlgn="b"/>
                      <a:r>
                        <a:rPr lang="en-US" sz="1000" u="none" strike="noStrike" dirty="0">
                          <a:effectLst/>
                        </a:rPr>
                        <a:t>TDA Initiator</a:t>
                      </a:r>
                      <a:endParaRPr lang="en-US" sz="1000" b="1" i="0" u="none" strike="noStrike" dirty="0">
                        <a:solidFill>
                          <a:srgbClr val="000000"/>
                        </a:solidFill>
                        <a:effectLst/>
                        <a:latin typeface="Calibri" panose="020F0502020204030204" pitchFamily="34" charset="0"/>
                      </a:endParaRPr>
                    </a:p>
                  </a:txBody>
                  <a:tcPr marL="7991" marR="7991" marT="7991" marB="0" anchor="b"/>
                </a:tc>
                <a:tc>
                  <a:txBody>
                    <a:bodyPr/>
                    <a:lstStyle/>
                    <a:p>
                      <a:pPr algn="ctr" rtl="0" fontAlgn="b"/>
                      <a:r>
                        <a:rPr lang="en-US" sz="1000" u="none" strike="noStrike" dirty="0">
                          <a:effectLst/>
                        </a:rPr>
                        <a:t>Analyst</a:t>
                      </a:r>
                      <a:endParaRPr lang="en-US" sz="1000" b="1" i="0" u="none" strike="noStrike" dirty="0">
                        <a:solidFill>
                          <a:srgbClr val="000000"/>
                        </a:solidFill>
                        <a:effectLst/>
                        <a:latin typeface="Calibri" panose="020F0502020204030204" pitchFamily="34" charset="0"/>
                      </a:endParaRPr>
                    </a:p>
                  </a:txBody>
                  <a:tcPr marL="7991" marR="7991" marT="7991" marB="0" anchor="b"/>
                </a:tc>
                <a:tc>
                  <a:txBody>
                    <a:bodyPr/>
                    <a:lstStyle/>
                    <a:p>
                      <a:pPr algn="ctr" rtl="0" fontAlgn="b"/>
                      <a:r>
                        <a:rPr lang="en-US" sz="1000" u="none" strike="noStrike" dirty="0">
                          <a:effectLst/>
                        </a:rPr>
                        <a:t>Qtr 3</a:t>
                      </a:r>
                      <a:endParaRPr lang="en-US" sz="1000" b="1" i="0" u="none" strike="noStrike" dirty="0">
                        <a:solidFill>
                          <a:srgbClr val="000000"/>
                        </a:solidFill>
                        <a:effectLst/>
                        <a:latin typeface="Calibri" panose="020F0502020204030204" pitchFamily="34" charset="0"/>
                      </a:endParaRPr>
                    </a:p>
                  </a:txBody>
                  <a:tcPr marL="7991" marR="7991" marT="7991" marB="0" anchor="b"/>
                </a:tc>
                <a:tc>
                  <a:txBody>
                    <a:bodyPr/>
                    <a:lstStyle/>
                    <a:p>
                      <a:pPr algn="ctr" rtl="0" fontAlgn="b"/>
                      <a:r>
                        <a:rPr lang="en-US" sz="1000" u="none" strike="noStrike" dirty="0">
                          <a:effectLst/>
                        </a:rPr>
                        <a:t>Total</a:t>
                      </a:r>
                      <a:endParaRPr lang="en-US" sz="1000" b="1" i="0" u="none" strike="noStrike" dirty="0">
                        <a:solidFill>
                          <a:srgbClr val="000000"/>
                        </a:solidFill>
                        <a:effectLst/>
                        <a:latin typeface="Calibri" panose="020F0502020204030204" pitchFamily="34" charset="0"/>
                      </a:endParaRPr>
                    </a:p>
                  </a:txBody>
                  <a:tcPr marL="7991" marR="7991" marT="7991" marB="0" anchor="b"/>
                </a:tc>
                <a:extLst>
                  <a:ext uri="{0D108BD9-81ED-4DB2-BD59-A6C34878D82A}">
                    <a16:rowId xmlns:a16="http://schemas.microsoft.com/office/drawing/2014/main" val="541675713"/>
                  </a:ext>
                </a:extLst>
              </a:tr>
              <a:tr h="335652">
                <a:tc>
                  <a:txBody>
                    <a:bodyPr/>
                    <a:lstStyle/>
                    <a:p>
                      <a:pPr algn="ctr" rtl="0" fontAlgn="t"/>
                      <a:r>
                        <a:rPr lang="en-US" sz="1000" u="none" strike="noStrike" dirty="0">
                          <a:effectLst/>
                        </a:rPr>
                        <a:t>1508</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0161A1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2022</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8200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5/13/21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A2935-R (BACHUS, KENT) NEW PROJ END DATE 30 SEP 2023 WITHDREW FY 21 $39,760 SALARY;$116,405;REDISTRIBUTED IN FY 23//DEBORAH ALLEN 2024435694</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john.verwiel@va.gov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LBELL</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-156,165.00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-156,165.00</a:t>
                      </a:r>
                      <a:endParaRPr lang="en-US" sz="1000" b="0" i="0" u="none" strike="noStrike" dirty="0">
                        <a:solidFill>
                          <a:srgbClr val="000000"/>
                        </a:solidFill>
                        <a:effectLst/>
                        <a:latin typeface="Calibri" panose="020F0502020204030204" pitchFamily="34" charset="0"/>
                      </a:endParaRPr>
                    </a:p>
                  </a:txBody>
                  <a:tcPr marL="7991" marR="7991" marT="7991" marB="0"/>
                </a:tc>
                <a:extLst>
                  <a:ext uri="{0D108BD9-81ED-4DB2-BD59-A6C34878D82A}">
                    <a16:rowId xmlns:a16="http://schemas.microsoft.com/office/drawing/2014/main" val="1372034815"/>
                  </a:ext>
                </a:extLst>
              </a:tr>
              <a:tr h="335652">
                <a:tc>
                  <a:txBody>
                    <a:bodyPr/>
                    <a:lstStyle/>
                    <a:p>
                      <a:pPr algn="ctr" rtl="0" fontAlgn="t"/>
                      <a:r>
                        <a:rPr lang="en-US" sz="1000" u="none" strike="noStrike" dirty="0">
                          <a:effectLst/>
                        </a:rPr>
                        <a:t>1512</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0161A1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2022</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8200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5/14/21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A3071-S (BACHUS, KENT) FY 21 IDENTIFIED SALARY SHORTAGE (26,166)//DEBORAH ALLEN 2024435694</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john.verwiel@va.gov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LBELL</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26,166.00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26,166.00</a:t>
                      </a:r>
                      <a:endParaRPr lang="en-US" sz="1000" b="0" i="0" u="none" strike="noStrike" dirty="0">
                        <a:solidFill>
                          <a:srgbClr val="000000"/>
                        </a:solidFill>
                        <a:effectLst/>
                        <a:latin typeface="Calibri" panose="020F0502020204030204" pitchFamily="34" charset="0"/>
                      </a:endParaRPr>
                    </a:p>
                  </a:txBody>
                  <a:tcPr marL="7991" marR="7991" marT="7991" marB="0"/>
                </a:tc>
                <a:extLst>
                  <a:ext uri="{0D108BD9-81ED-4DB2-BD59-A6C34878D82A}">
                    <a16:rowId xmlns:a16="http://schemas.microsoft.com/office/drawing/2014/main" val="4139558401"/>
                  </a:ext>
                </a:extLst>
              </a:tr>
              <a:tr h="335652">
                <a:tc>
                  <a:txBody>
                    <a:bodyPr/>
                    <a:lstStyle/>
                    <a:p>
                      <a:pPr algn="ctr" rtl="0" fontAlgn="t"/>
                      <a:r>
                        <a:rPr lang="en-US" sz="1000" u="none" strike="noStrike" dirty="0">
                          <a:effectLst/>
                        </a:rPr>
                        <a:t>1513</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0161A1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2022</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8200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5/14/21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E9275-L (RICHARDSON, RUSSELL) FY 21 IDENTIFIED SALARY SHORTAGE (21,120)//DEBORAH ALLEN 2024435694</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john.verwiel@va.gov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LBELL</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20,120.00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20,120.00</a:t>
                      </a:r>
                      <a:endParaRPr lang="en-US" sz="1000" b="0" i="0" u="none" strike="noStrike" dirty="0">
                        <a:solidFill>
                          <a:srgbClr val="000000"/>
                        </a:solidFill>
                        <a:effectLst/>
                        <a:latin typeface="Calibri" panose="020F0502020204030204" pitchFamily="34" charset="0"/>
                      </a:endParaRPr>
                    </a:p>
                  </a:txBody>
                  <a:tcPr marL="7991" marR="7991" marT="7991" marB="0"/>
                </a:tc>
                <a:extLst>
                  <a:ext uri="{0D108BD9-81ED-4DB2-BD59-A6C34878D82A}">
                    <a16:rowId xmlns:a16="http://schemas.microsoft.com/office/drawing/2014/main" val="2300476056"/>
                  </a:ext>
                </a:extLst>
              </a:tr>
              <a:tr h="231759">
                <a:tc>
                  <a:txBody>
                    <a:bodyPr/>
                    <a:lstStyle/>
                    <a:p>
                      <a:pPr algn="ctr" rtl="0" fontAlgn="t"/>
                      <a:r>
                        <a:rPr lang="en-US" sz="1000" u="none" strike="noStrike" dirty="0">
                          <a:effectLst/>
                        </a:rPr>
                        <a:t>1514</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0161A1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2022</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8100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5/14/21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PULM-024-18F WARREN SHORTFALL SARA.CLARK@VA.GOV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john.verwiel@va.gov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LBELL</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1,302.00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1,302.00</a:t>
                      </a:r>
                      <a:endParaRPr lang="en-US" sz="1000" b="0" i="0" u="none" strike="noStrike" dirty="0">
                        <a:solidFill>
                          <a:srgbClr val="000000"/>
                        </a:solidFill>
                        <a:effectLst/>
                        <a:latin typeface="Calibri" panose="020F0502020204030204" pitchFamily="34" charset="0"/>
                      </a:endParaRPr>
                    </a:p>
                  </a:txBody>
                  <a:tcPr marL="7991" marR="7991" marT="7991" marB="0"/>
                </a:tc>
                <a:extLst>
                  <a:ext uri="{0D108BD9-81ED-4DB2-BD59-A6C34878D82A}">
                    <a16:rowId xmlns:a16="http://schemas.microsoft.com/office/drawing/2014/main" val="3964883847"/>
                  </a:ext>
                </a:extLst>
              </a:tr>
              <a:tr h="231759">
                <a:tc>
                  <a:txBody>
                    <a:bodyPr/>
                    <a:lstStyle/>
                    <a:p>
                      <a:pPr algn="ctr" rtl="0" fontAlgn="t"/>
                      <a:r>
                        <a:rPr lang="en-US" sz="1000" u="none" strike="noStrike" dirty="0">
                          <a:effectLst/>
                        </a:rPr>
                        <a:t>1515</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0161A1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2022</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8100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5/14/21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RCSR-026-19F YANG SHORTFALL SARA.CLARK@VA.GOV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john.verwiel@va.gov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LBELL</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6,074.00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6,074.00</a:t>
                      </a:r>
                      <a:endParaRPr lang="en-US" sz="1000" b="0" i="0" u="none" strike="noStrike" dirty="0">
                        <a:solidFill>
                          <a:srgbClr val="000000"/>
                        </a:solidFill>
                        <a:effectLst/>
                        <a:latin typeface="Calibri" panose="020F0502020204030204" pitchFamily="34" charset="0"/>
                      </a:endParaRPr>
                    </a:p>
                  </a:txBody>
                  <a:tcPr marL="7991" marR="7991" marT="7991" marB="0"/>
                </a:tc>
                <a:extLst>
                  <a:ext uri="{0D108BD9-81ED-4DB2-BD59-A6C34878D82A}">
                    <a16:rowId xmlns:a16="http://schemas.microsoft.com/office/drawing/2014/main" val="553673936"/>
                  </a:ext>
                </a:extLst>
              </a:tr>
              <a:tr h="231759">
                <a:tc>
                  <a:txBody>
                    <a:bodyPr/>
                    <a:lstStyle/>
                    <a:p>
                      <a:pPr algn="ctr" rtl="0" fontAlgn="t"/>
                      <a:r>
                        <a:rPr lang="en-US" sz="1000" u="none" strike="noStrike" dirty="0">
                          <a:effectLst/>
                        </a:rPr>
                        <a:t>1523</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0161A1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2022</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8500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5/19/21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TRINITY CARB-002-18F FY SUPPLMT. LISA.EIBEN@VA.GOV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john.verwiel@va.gov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LBELL</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50,716.00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50,716.00</a:t>
                      </a:r>
                      <a:endParaRPr lang="en-US" sz="1000" b="0" i="0" u="none" strike="noStrike" dirty="0">
                        <a:solidFill>
                          <a:srgbClr val="000000"/>
                        </a:solidFill>
                        <a:effectLst/>
                        <a:latin typeface="Calibri" panose="020F0502020204030204" pitchFamily="34" charset="0"/>
                      </a:endParaRPr>
                    </a:p>
                  </a:txBody>
                  <a:tcPr marL="7991" marR="7991" marT="7991" marB="0"/>
                </a:tc>
                <a:extLst>
                  <a:ext uri="{0D108BD9-81ED-4DB2-BD59-A6C34878D82A}">
                    <a16:rowId xmlns:a16="http://schemas.microsoft.com/office/drawing/2014/main" val="1783977928"/>
                  </a:ext>
                </a:extLst>
              </a:tr>
              <a:tr h="231759">
                <a:tc>
                  <a:txBody>
                    <a:bodyPr/>
                    <a:lstStyle/>
                    <a:p>
                      <a:pPr algn="ctr" rtl="0" fontAlgn="t"/>
                      <a:r>
                        <a:rPr lang="en-US" sz="1000" u="none" strike="noStrike" dirty="0">
                          <a:effectLst/>
                        </a:rPr>
                        <a:t>1524</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0161A1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2022</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8500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5/19/21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RONDINA HEMA-006-17F FY SUPPLMT. LISA.EIBEN@VA.GOV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john.verwiel@va.gov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LBELL</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44,008.00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44,008.00</a:t>
                      </a:r>
                      <a:endParaRPr lang="en-US" sz="1000" b="0" i="0" u="none" strike="noStrike" dirty="0">
                        <a:solidFill>
                          <a:srgbClr val="000000"/>
                        </a:solidFill>
                        <a:effectLst/>
                        <a:latin typeface="Calibri" panose="020F0502020204030204" pitchFamily="34" charset="0"/>
                      </a:endParaRPr>
                    </a:p>
                  </a:txBody>
                  <a:tcPr marL="7991" marR="7991" marT="7991" marB="0"/>
                </a:tc>
                <a:extLst>
                  <a:ext uri="{0D108BD9-81ED-4DB2-BD59-A6C34878D82A}">
                    <a16:rowId xmlns:a16="http://schemas.microsoft.com/office/drawing/2014/main" val="1556276537"/>
                  </a:ext>
                </a:extLst>
              </a:tr>
              <a:tr h="335652">
                <a:tc>
                  <a:txBody>
                    <a:bodyPr/>
                    <a:lstStyle/>
                    <a:p>
                      <a:pPr algn="ctr" rtl="0" fontAlgn="t"/>
                      <a:r>
                        <a:rPr lang="en-US" sz="1000" u="none" strike="noStrike" dirty="0">
                          <a:effectLst/>
                        </a:rPr>
                        <a:t>1532</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0161A1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2022</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8200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ctr" rtl="0" fontAlgn="t"/>
                      <a:r>
                        <a:rPr lang="en-US" sz="1000" u="none" strike="noStrike" dirty="0">
                          <a:effectLst/>
                        </a:rPr>
                        <a:t>5/19/21</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B3444-I (WILDE, ELISABETH) RRD DEVELOPMENT PROJECTS ASSOCIATED WITH LIMBIC;ADD'L $$409,104 SALARY;$25K ALL OTHER//DEBORAH ALLEN 2024435694</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john.verwiel@va.gov</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l" rtl="0" fontAlgn="t"/>
                      <a:r>
                        <a:rPr lang="en-US" sz="1000" u="none" strike="noStrike" dirty="0">
                          <a:effectLst/>
                        </a:rPr>
                        <a:t>TBAKER</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434,104.00</a:t>
                      </a:r>
                      <a:endParaRPr lang="en-US" sz="1000" b="0" i="0" u="none" strike="noStrike" dirty="0">
                        <a:solidFill>
                          <a:srgbClr val="000000"/>
                        </a:solidFill>
                        <a:effectLst/>
                        <a:latin typeface="Calibri" panose="020F0502020204030204" pitchFamily="34" charset="0"/>
                      </a:endParaRPr>
                    </a:p>
                  </a:txBody>
                  <a:tcPr marL="7991" marR="7991" marT="7991" marB="0"/>
                </a:tc>
                <a:tc>
                  <a:txBody>
                    <a:bodyPr/>
                    <a:lstStyle/>
                    <a:p>
                      <a:pPr algn="r" rtl="0" fontAlgn="t"/>
                      <a:r>
                        <a:rPr lang="en-US" sz="1000" u="none" strike="noStrike" dirty="0">
                          <a:effectLst/>
                        </a:rPr>
                        <a:t>434,104.00</a:t>
                      </a:r>
                      <a:endParaRPr lang="en-US" sz="1000" b="0" i="0" u="none" strike="noStrike" dirty="0">
                        <a:solidFill>
                          <a:srgbClr val="000000"/>
                        </a:solidFill>
                        <a:effectLst/>
                        <a:latin typeface="Calibri" panose="020F0502020204030204" pitchFamily="34" charset="0"/>
                      </a:endParaRPr>
                    </a:p>
                  </a:txBody>
                  <a:tcPr marL="7991" marR="7991" marT="7991" marB="0"/>
                </a:tc>
                <a:extLst>
                  <a:ext uri="{0D108BD9-81ED-4DB2-BD59-A6C34878D82A}">
                    <a16:rowId xmlns:a16="http://schemas.microsoft.com/office/drawing/2014/main" val="2990018772"/>
                  </a:ext>
                </a:extLst>
              </a:tr>
            </a:tbl>
          </a:graphicData>
        </a:graphic>
      </p:graphicFrame>
      <p:sp>
        <p:nvSpPr>
          <p:cNvPr id="2" name="TextBox 1">
            <a:extLst>
              <a:ext uri="{FF2B5EF4-FFF2-40B4-BE49-F238E27FC236}">
                <a16:creationId xmlns:a16="http://schemas.microsoft.com/office/drawing/2014/main" id="{1A5D8FAC-B8CE-41FA-9B73-DFE3EFB14D86}"/>
              </a:ext>
            </a:extLst>
          </p:cNvPr>
          <p:cNvSpPr txBox="1"/>
          <p:nvPr/>
        </p:nvSpPr>
        <p:spPr>
          <a:xfrm>
            <a:off x="740780" y="3429000"/>
            <a:ext cx="9317620" cy="1815882"/>
          </a:xfrm>
          <a:prstGeom prst="rect">
            <a:avLst/>
          </a:prstGeom>
          <a:noFill/>
        </p:spPr>
        <p:txBody>
          <a:bodyPr wrap="square" rtlCol="0">
            <a:spAutoFit/>
          </a:bodyPr>
          <a:lstStyle/>
          <a:p>
            <a:r>
              <a:rPr lang="en-US" sz="2800" dirty="0"/>
              <a:t>Here is an example from RAFT of some TDAs of funds that have come in or requested a drawback that is not part of the initial ITA and therefore would need separate Allocations and Distributions input. </a:t>
            </a:r>
          </a:p>
        </p:txBody>
      </p:sp>
      <p:sp>
        <p:nvSpPr>
          <p:cNvPr id="3" name="Rectangle 2">
            <a:extLst>
              <a:ext uri="{FF2B5EF4-FFF2-40B4-BE49-F238E27FC236}">
                <a16:creationId xmlns:a16="http://schemas.microsoft.com/office/drawing/2014/main" id="{2C5C6919-D47E-4AED-B694-B3412DF6F1DB}"/>
              </a:ext>
            </a:extLst>
          </p:cNvPr>
          <p:cNvSpPr/>
          <p:nvPr/>
        </p:nvSpPr>
        <p:spPr>
          <a:xfrm>
            <a:off x="3195961" y="639192"/>
            <a:ext cx="878889" cy="159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CD05CD-5C77-4F8D-8C91-D041C8372CEF}"/>
              </a:ext>
            </a:extLst>
          </p:cNvPr>
          <p:cNvSpPr/>
          <p:nvPr/>
        </p:nvSpPr>
        <p:spPr>
          <a:xfrm>
            <a:off x="3195961" y="976544"/>
            <a:ext cx="878889" cy="177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82D358-A3BF-4500-907E-0778D560764A}"/>
              </a:ext>
            </a:extLst>
          </p:cNvPr>
          <p:cNvSpPr/>
          <p:nvPr/>
        </p:nvSpPr>
        <p:spPr>
          <a:xfrm>
            <a:off x="3195961" y="1339589"/>
            <a:ext cx="1207363" cy="15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906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658DC7-6C79-4B4B-81BD-1734EE28E0EB}"/>
              </a:ext>
            </a:extLst>
          </p:cNvPr>
          <p:cNvPicPr>
            <a:picLocks noChangeAspect="1"/>
          </p:cNvPicPr>
          <p:nvPr/>
        </p:nvPicPr>
        <p:blipFill>
          <a:blip r:embed="rId3"/>
          <a:stretch>
            <a:fillRect/>
          </a:stretch>
        </p:blipFill>
        <p:spPr>
          <a:xfrm>
            <a:off x="3096569" y="0"/>
            <a:ext cx="8432822" cy="6113225"/>
          </a:xfrm>
          <a:prstGeom prst="rect">
            <a:avLst/>
          </a:prstGeom>
        </p:spPr>
      </p:pic>
      <p:sp>
        <p:nvSpPr>
          <p:cNvPr id="2" name="TextBox 1">
            <a:extLst>
              <a:ext uri="{FF2B5EF4-FFF2-40B4-BE49-F238E27FC236}">
                <a16:creationId xmlns:a16="http://schemas.microsoft.com/office/drawing/2014/main" id="{39552760-2A6D-4822-A91A-545B34CAA06E}"/>
              </a:ext>
            </a:extLst>
          </p:cNvPr>
          <p:cNvSpPr txBox="1"/>
          <p:nvPr/>
        </p:nvSpPr>
        <p:spPr>
          <a:xfrm>
            <a:off x="138820" y="1228397"/>
            <a:ext cx="2268636" cy="4401205"/>
          </a:xfrm>
          <a:prstGeom prst="rect">
            <a:avLst/>
          </a:prstGeom>
          <a:noFill/>
        </p:spPr>
        <p:txBody>
          <a:bodyPr wrap="square" rtlCol="0">
            <a:spAutoFit/>
          </a:bodyPr>
          <a:lstStyle/>
          <a:p>
            <a:r>
              <a:rPr lang="en-US" sz="2000" dirty="0"/>
              <a:t>This is a withdrawal TDA request.</a:t>
            </a:r>
          </a:p>
          <a:p>
            <a:r>
              <a:rPr lang="en-US" sz="2000" dirty="0"/>
              <a:t>I referenced the specific TDA number for my station and the date that the TDA came. Since it is a withdrawal make sure you use the minus before the amount in BOTH spots you use amounts.</a:t>
            </a:r>
          </a:p>
        </p:txBody>
      </p:sp>
    </p:spTree>
    <p:extLst>
      <p:ext uri="{BB962C8B-B14F-4D97-AF65-F5344CB8AC3E}">
        <p14:creationId xmlns:p14="http://schemas.microsoft.com/office/powerpoint/2010/main" val="3161054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FB0A28-987F-4117-8F77-1B55A4873FFA}"/>
              </a:ext>
            </a:extLst>
          </p:cNvPr>
          <p:cNvPicPr>
            <a:picLocks noChangeAspect="1"/>
          </p:cNvPicPr>
          <p:nvPr/>
        </p:nvPicPr>
        <p:blipFill>
          <a:blip r:embed="rId3"/>
          <a:stretch>
            <a:fillRect/>
          </a:stretch>
        </p:blipFill>
        <p:spPr>
          <a:xfrm>
            <a:off x="3031811" y="0"/>
            <a:ext cx="8113267" cy="6096917"/>
          </a:xfrm>
          <a:prstGeom prst="rect">
            <a:avLst/>
          </a:prstGeom>
        </p:spPr>
      </p:pic>
      <p:sp>
        <p:nvSpPr>
          <p:cNvPr id="2" name="TextBox 1">
            <a:extLst>
              <a:ext uri="{FF2B5EF4-FFF2-40B4-BE49-F238E27FC236}">
                <a16:creationId xmlns:a16="http://schemas.microsoft.com/office/drawing/2014/main" id="{671C52DB-CA84-45A3-910F-37348583678A}"/>
              </a:ext>
            </a:extLst>
          </p:cNvPr>
          <p:cNvSpPr txBox="1"/>
          <p:nvPr/>
        </p:nvSpPr>
        <p:spPr>
          <a:xfrm>
            <a:off x="444953" y="925975"/>
            <a:ext cx="1939432" cy="3416320"/>
          </a:xfrm>
          <a:prstGeom prst="rect">
            <a:avLst/>
          </a:prstGeom>
          <a:noFill/>
        </p:spPr>
        <p:txBody>
          <a:bodyPr wrap="square" rtlCol="0">
            <a:spAutoFit/>
          </a:bodyPr>
          <a:lstStyle/>
          <a:p>
            <a:r>
              <a:rPr lang="en-US" sz="2400" dirty="0"/>
              <a:t>In distributions there are three spots for amounts to be placed. Make sure they all match or add up</a:t>
            </a:r>
          </a:p>
        </p:txBody>
      </p:sp>
    </p:spTree>
    <p:extLst>
      <p:ext uri="{BB962C8B-B14F-4D97-AF65-F5344CB8AC3E}">
        <p14:creationId xmlns:p14="http://schemas.microsoft.com/office/powerpoint/2010/main" val="3322600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6FF099-F2EA-46CF-911E-32792FB1BC26}"/>
              </a:ext>
            </a:extLst>
          </p:cNvPr>
          <p:cNvPicPr>
            <a:picLocks noChangeAspect="1"/>
          </p:cNvPicPr>
          <p:nvPr/>
        </p:nvPicPr>
        <p:blipFill>
          <a:blip r:embed="rId3"/>
          <a:stretch>
            <a:fillRect/>
          </a:stretch>
        </p:blipFill>
        <p:spPr>
          <a:xfrm>
            <a:off x="3092223" y="96126"/>
            <a:ext cx="8444955" cy="6036197"/>
          </a:xfrm>
          <a:prstGeom prst="rect">
            <a:avLst/>
          </a:prstGeom>
        </p:spPr>
      </p:pic>
      <p:sp>
        <p:nvSpPr>
          <p:cNvPr id="2" name="TextBox 1">
            <a:extLst>
              <a:ext uri="{FF2B5EF4-FFF2-40B4-BE49-F238E27FC236}">
                <a16:creationId xmlns:a16="http://schemas.microsoft.com/office/drawing/2014/main" id="{B40F539F-A66D-41CE-A420-45E195D0ECC4}"/>
              </a:ext>
            </a:extLst>
          </p:cNvPr>
          <p:cNvSpPr txBox="1"/>
          <p:nvPr/>
        </p:nvSpPr>
        <p:spPr>
          <a:xfrm>
            <a:off x="166910" y="1749455"/>
            <a:ext cx="2735316" cy="1938992"/>
          </a:xfrm>
          <a:prstGeom prst="rect">
            <a:avLst/>
          </a:prstGeom>
          <a:noFill/>
        </p:spPr>
        <p:txBody>
          <a:bodyPr wrap="square" rtlCol="0">
            <a:spAutoFit/>
          </a:bodyPr>
          <a:lstStyle/>
          <a:p>
            <a:r>
              <a:rPr lang="en-US" sz="2400" dirty="0"/>
              <a:t>Example of Salary Shortfall provided by service and sent later in the fiscal year</a:t>
            </a:r>
          </a:p>
        </p:txBody>
      </p:sp>
      <p:sp>
        <p:nvSpPr>
          <p:cNvPr id="3" name="Rectangle 2">
            <a:extLst>
              <a:ext uri="{FF2B5EF4-FFF2-40B4-BE49-F238E27FC236}">
                <a16:creationId xmlns:a16="http://schemas.microsoft.com/office/drawing/2014/main" id="{44E3E9B2-9F42-47E5-A3D8-0CF72BB5605C}"/>
              </a:ext>
            </a:extLst>
          </p:cNvPr>
          <p:cNvSpPr/>
          <p:nvPr/>
        </p:nvSpPr>
        <p:spPr>
          <a:xfrm>
            <a:off x="9650027" y="1677880"/>
            <a:ext cx="355107" cy="142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82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0652D7-455F-416C-8812-F777A3A50556}"/>
              </a:ext>
            </a:extLst>
          </p:cNvPr>
          <p:cNvPicPr>
            <a:picLocks noChangeAspect="1"/>
          </p:cNvPicPr>
          <p:nvPr/>
        </p:nvPicPr>
        <p:blipFill>
          <a:blip r:embed="rId3"/>
          <a:stretch>
            <a:fillRect/>
          </a:stretch>
        </p:blipFill>
        <p:spPr>
          <a:xfrm>
            <a:off x="3466245" y="92765"/>
            <a:ext cx="7837860" cy="6040239"/>
          </a:xfrm>
          <a:prstGeom prst="rect">
            <a:avLst/>
          </a:prstGeom>
        </p:spPr>
      </p:pic>
      <p:sp>
        <p:nvSpPr>
          <p:cNvPr id="2" name="TextBox 1">
            <a:extLst>
              <a:ext uri="{FF2B5EF4-FFF2-40B4-BE49-F238E27FC236}">
                <a16:creationId xmlns:a16="http://schemas.microsoft.com/office/drawing/2014/main" id="{BC21BFBA-0CC5-45F0-8B87-3B945042B0B3}"/>
              </a:ext>
            </a:extLst>
          </p:cNvPr>
          <p:cNvSpPr txBox="1"/>
          <p:nvPr/>
        </p:nvSpPr>
        <p:spPr>
          <a:xfrm>
            <a:off x="300942" y="879676"/>
            <a:ext cx="2476982" cy="3477875"/>
          </a:xfrm>
          <a:prstGeom prst="rect">
            <a:avLst/>
          </a:prstGeom>
          <a:noFill/>
        </p:spPr>
        <p:txBody>
          <a:bodyPr wrap="square" rtlCol="0">
            <a:spAutoFit/>
          </a:bodyPr>
          <a:lstStyle/>
          <a:p>
            <a:r>
              <a:rPr lang="en-US" sz="2000" dirty="0"/>
              <a:t>Input the TDA number it came in on, reference it as a shortfall, the date it came in, mark it as additional funding in your group number options, the amount being sent, and attach it to the account it belongs to.</a:t>
            </a:r>
          </a:p>
        </p:txBody>
      </p:sp>
      <p:sp>
        <p:nvSpPr>
          <p:cNvPr id="3" name="Rectangle 2">
            <a:extLst>
              <a:ext uri="{FF2B5EF4-FFF2-40B4-BE49-F238E27FC236}">
                <a16:creationId xmlns:a16="http://schemas.microsoft.com/office/drawing/2014/main" id="{988E6F8E-FF93-4CCC-962B-83D75A3146F6}"/>
              </a:ext>
            </a:extLst>
          </p:cNvPr>
          <p:cNvSpPr/>
          <p:nvPr/>
        </p:nvSpPr>
        <p:spPr>
          <a:xfrm>
            <a:off x="8957569" y="3338004"/>
            <a:ext cx="337351" cy="90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191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6ED4FE-5F46-4C80-9C84-D5C5B4FBF3C2}"/>
              </a:ext>
            </a:extLst>
          </p:cNvPr>
          <p:cNvSpPr txBox="1"/>
          <p:nvPr/>
        </p:nvSpPr>
        <p:spPr>
          <a:xfrm>
            <a:off x="524245" y="891251"/>
            <a:ext cx="2566196" cy="3416320"/>
          </a:xfrm>
          <a:prstGeom prst="rect">
            <a:avLst/>
          </a:prstGeom>
          <a:noFill/>
        </p:spPr>
        <p:txBody>
          <a:bodyPr wrap="square" rtlCol="0">
            <a:spAutoFit/>
          </a:bodyPr>
          <a:lstStyle/>
          <a:p>
            <a:r>
              <a:rPr lang="en-US" sz="2400" dirty="0"/>
              <a:t>-Click on Reports on the main page and this will pop up</a:t>
            </a:r>
          </a:p>
          <a:p>
            <a:r>
              <a:rPr lang="en-US" sz="2400" dirty="0"/>
              <a:t>-Select Account Status by Control Point Report</a:t>
            </a:r>
          </a:p>
          <a:p>
            <a:r>
              <a:rPr lang="en-US" sz="2400" dirty="0"/>
              <a:t>-Select the account you want to see.</a:t>
            </a:r>
          </a:p>
        </p:txBody>
      </p:sp>
      <p:grpSp>
        <p:nvGrpSpPr>
          <p:cNvPr id="3" name="Group 2">
            <a:extLst>
              <a:ext uri="{FF2B5EF4-FFF2-40B4-BE49-F238E27FC236}">
                <a16:creationId xmlns:a16="http://schemas.microsoft.com/office/drawing/2014/main" id="{73A9F429-0C41-4C35-B2D6-7B6D120F7B0F}"/>
              </a:ext>
            </a:extLst>
          </p:cNvPr>
          <p:cNvGrpSpPr/>
          <p:nvPr/>
        </p:nvGrpSpPr>
        <p:grpSpPr>
          <a:xfrm>
            <a:off x="4285652" y="425489"/>
            <a:ext cx="6651637" cy="5416017"/>
            <a:chOff x="4152487" y="381101"/>
            <a:chExt cx="7147757" cy="6095797"/>
          </a:xfrm>
        </p:grpSpPr>
        <p:pic>
          <p:nvPicPr>
            <p:cNvPr id="4" name="Picture 3">
              <a:extLst>
                <a:ext uri="{FF2B5EF4-FFF2-40B4-BE49-F238E27FC236}">
                  <a16:creationId xmlns:a16="http://schemas.microsoft.com/office/drawing/2014/main" id="{4A5A4F8D-6AA3-4C89-8ED1-E9D987CDBE74}"/>
                </a:ext>
              </a:extLst>
            </p:cNvPr>
            <p:cNvPicPr>
              <a:picLocks noChangeAspect="1"/>
            </p:cNvPicPr>
            <p:nvPr/>
          </p:nvPicPr>
          <p:blipFill>
            <a:blip r:embed="rId3"/>
            <a:stretch>
              <a:fillRect/>
            </a:stretch>
          </p:blipFill>
          <p:spPr>
            <a:xfrm>
              <a:off x="4152487" y="381101"/>
              <a:ext cx="7147757" cy="6095797"/>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B055C58C-454F-4E20-B24F-87A6F072653C}"/>
                    </a:ext>
                  </a:extLst>
                </p14:cNvPr>
                <p14:cNvContentPartPr/>
                <p14:nvPr/>
              </p14:nvContentPartPr>
              <p14:xfrm>
                <a:off x="8958377" y="3807588"/>
                <a:ext cx="277200" cy="360"/>
              </p14:xfrm>
            </p:contentPart>
          </mc:Choice>
          <mc:Fallback xmlns="">
            <p:pic>
              <p:nvPicPr>
                <p:cNvPr id="10" name="Ink 9">
                  <a:extLst>
                    <a:ext uri="{FF2B5EF4-FFF2-40B4-BE49-F238E27FC236}">
                      <a16:creationId xmlns:a16="http://schemas.microsoft.com/office/drawing/2014/main" id="{B055C58C-454F-4E20-B24F-87A6F072653C}"/>
                    </a:ext>
                  </a:extLst>
                </p:cNvPr>
                <p:cNvPicPr/>
                <p:nvPr/>
              </p:nvPicPr>
              <p:blipFill>
                <a:blip r:embed="rId5"/>
                <a:stretch>
                  <a:fillRect/>
                </a:stretch>
              </p:blipFill>
              <p:spPr>
                <a:xfrm>
                  <a:off x="8890626" y="3744588"/>
                  <a:ext cx="412316" cy="126000"/>
                </a:xfrm>
                <a:prstGeom prst="rect">
                  <a:avLst/>
                </a:prstGeom>
              </p:spPr>
            </p:pic>
          </mc:Fallback>
        </mc:AlternateContent>
      </p:grpSp>
    </p:spTree>
    <p:extLst>
      <p:ext uri="{BB962C8B-B14F-4D97-AF65-F5344CB8AC3E}">
        <p14:creationId xmlns:p14="http://schemas.microsoft.com/office/powerpoint/2010/main" val="1573132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FE7D32D-08B4-42A9-8FFB-C5135A2CD806}"/>
              </a:ext>
            </a:extLst>
          </p:cNvPr>
          <p:cNvGrpSpPr/>
          <p:nvPr/>
        </p:nvGrpSpPr>
        <p:grpSpPr>
          <a:xfrm>
            <a:off x="0" y="0"/>
            <a:ext cx="11489635" cy="6057900"/>
            <a:chOff x="0" y="190500"/>
            <a:chExt cx="12192000" cy="6477000"/>
          </a:xfrm>
        </p:grpSpPr>
        <p:pic>
          <p:nvPicPr>
            <p:cNvPr id="4" name="Picture 3">
              <a:extLst>
                <a:ext uri="{FF2B5EF4-FFF2-40B4-BE49-F238E27FC236}">
                  <a16:creationId xmlns:a16="http://schemas.microsoft.com/office/drawing/2014/main" id="{9B9DF3DA-A046-4ED6-9F61-AC1BC6FCFF7E}"/>
                </a:ext>
              </a:extLst>
            </p:cNvPr>
            <p:cNvPicPr>
              <a:picLocks noChangeAspect="1"/>
            </p:cNvPicPr>
            <p:nvPr/>
          </p:nvPicPr>
          <p:blipFill>
            <a:blip r:embed="rId3"/>
            <a:stretch>
              <a:fillRect/>
            </a:stretch>
          </p:blipFill>
          <p:spPr>
            <a:xfrm>
              <a:off x="0" y="190500"/>
              <a:ext cx="12192000" cy="6477000"/>
            </a:xfrm>
            <a:prstGeom prst="rect">
              <a:avLst/>
            </a:prstGeom>
          </p:spPr>
        </p:pic>
        <p:sp>
          <p:nvSpPr>
            <p:cNvPr id="2" name="TextBox 1">
              <a:extLst>
                <a:ext uri="{FF2B5EF4-FFF2-40B4-BE49-F238E27FC236}">
                  <a16:creationId xmlns:a16="http://schemas.microsoft.com/office/drawing/2014/main" id="{2D700E03-7FFD-4BD6-8B9D-1C6AAFB589F3}"/>
                </a:ext>
              </a:extLst>
            </p:cNvPr>
            <p:cNvSpPr txBox="1"/>
            <p:nvPr/>
          </p:nvSpPr>
          <p:spPr>
            <a:xfrm>
              <a:off x="694480" y="3588151"/>
              <a:ext cx="1435261" cy="646331"/>
            </a:xfrm>
            <a:prstGeom prst="rect">
              <a:avLst/>
            </a:prstGeom>
            <a:noFill/>
          </p:spPr>
          <p:txBody>
            <a:bodyPr wrap="square" rtlCol="0">
              <a:spAutoFit/>
            </a:bodyPr>
            <a:lstStyle/>
            <a:p>
              <a:r>
                <a:rPr lang="en-US" dirty="0">
                  <a:highlight>
                    <a:srgbClr val="FFFF00"/>
                  </a:highlight>
                </a:rPr>
                <a:t>ITA</a:t>
              </a:r>
            </a:p>
            <a:p>
              <a:r>
                <a:rPr lang="en-US" dirty="0">
                  <a:highlight>
                    <a:srgbClr val="FFFF00"/>
                  </a:highlight>
                </a:rPr>
                <a:t>Add’l TDA</a:t>
              </a:r>
            </a:p>
          </p:txBody>
        </p:sp>
        <p:cxnSp>
          <p:nvCxnSpPr>
            <p:cNvPr id="5" name="Straight Arrow Connector 4">
              <a:extLst>
                <a:ext uri="{FF2B5EF4-FFF2-40B4-BE49-F238E27FC236}">
                  <a16:creationId xmlns:a16="http://schemas.microsoft.com/office/drawing/2014/main" id="{E433D6A4-B751-4158-892D-18CA66CFCB42}"/>
                </a:ext>
              </a:extLst>
            </p:cNvPr>
            <p:cNvCxnSpPr/>
            <p:nvPr/>
          </p:nvCxnSpPr>
          <p:spPr>
            <a:xfrm>
              <a:off x="1226916" y="3761772"/>
              <a:ext cx="11574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6AD2FBA-1FEB-49FA-B6AA-F9452EEBE837}"/>
                </a:ext>
              </a:extLst>
            </p:cNvPr>
            <p:cNvCxnSpPr/>
            <p:nvPr/>
          </p:nvCxnSpPr>
          <p:spPr>
            <a:xfrm>
              <a:off x="1828800" y="4027990"/>
              <a:ext cx="648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D57C421-D7F1-4F9E-9028-9AFCB48162CE}"/>
                </a:ext>
              </a:extLst>
            </p:cNvPr>
            <p:cNvSpPr txBox="1"/>
            <p:nvPr/>
          </p:nvSpPr>
          <p:spPr>
            <a:xfrm>
              <a:off x="526647" y="4804659"/>
              <a:ext cx="1400537" cy="646331"/>
            </a:xfrm>
            <a:prstGeom prst="rect">
              <a:avLst/>
            </a:prstGeom>
            <a:noFill/>
          </p:spPr>
          <p:txBody>
            <a:bodyPr wrap="square" rtlCol="0">
              <a:spAutoFit/>
            </a:bodyPr>
            <a:lstStyle/>
            <a:p>
              <a:r>
                <a:rPr lang="en-US" dirty="0">
                  <a:highlight>
                    <a:srgbClr val="FFFF00"/>
                  </a:highlight>
                </a:rPr>
                <a:t>Projected Salary</a:t>
              </a:r>
            </a:p>
          </p:txBody>
        </p:sp>
        <p:cxnSp>
          <p:nvCxnSpPr>
            <p:cNvPr id="10" name="Straight Arrow Connector 9">
              <a:extLst>
                <a:ext uri="{FF2B5EF4-FFF2-40B4-BE49-F238E27FC236}">
                  <a16:creationId xmlns:a16="http://schemas.microsoft.com/office/drawing/2014/main" id="{F2EF27B5-DAB8-4E7B-8AD8-A09C15E33427}"/>
                </a:ext>
              </a:extLst>
            </p:cNvPr>
            <p:cNvCxnSpPr/>
            <p:nvPr/>
          </p:nvCxnSpPr>
          <p:spPr>
            <a:xfrm>
              <a:off x="1713053" y="5024580"/>
              <a:ext cx="6713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12B0535-983D-4AC7-BB2E-5A2060D1D8A0}"/>
                </a:ext>
              </a:extLst>
            </p:cNvPr>
            <p:cNvSpPr txBox="1"/>
            <p:nvPr/>
          </p:nvSpPr>
          <p:spPr>
            <a:xfrm>
              <a:off x="370390" y="5879939"/>
              <a:ext cx="1400537" cy="646331"/>
            </a:xfrm>
            <a:prstGeom prst="rect">
              <a:avLst/>
            </a:prstGeom>
            <a:noFill/>
          </p:spPr>
          <p:txBody>
            <a:bodyPr wrap="square" rtlCol="0">
              <a:spAutoFit/>
            </a:bodyPr>
            <a:lstStyle/>
            <a:p>
              <a:r>
                <a:rPr lang="en-US" dirty="0">
                  <a:highlight>
                    <a:srgbClr val="FFFF00"/>
                  </a:highlight>
                </a:rPr>
                <a:t>Remaining Balance</a:t>
              </a:r>
            </a:p>
          </p:txBody>
        </p:sp>
        <p:cxnSp>
          <p:nvCxnSpPr>
            <p:cNvPr id="13" name="Straight Arrow Connector 12">
              <a:extLst>
                <a:ext uri="{FF2B5EF4-FFF2-40B4-BE49-F238E27FC236}">
                  <a16:creationId xmlns:a16="http://schemas.microsoft.com/office/drawing/2014/main" id="{40F248D3-1EB1-4854-893D-5B0C7E76C88D}"/>
                </a:ext>
              </a:extLst>
            </p:cNvPr>
            <p:cNvCxnSpPr/>
            <p:nvPr/>
          </p:nvCxnSpPr>
          <p:spPr>
            <a:xfrm flipV="1">
              <a:off x="1365813" y="6261904"/>
              <a:ext cx="879676" cy="104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4D5C61B2-9BA1-4F7F-81FB-282BC6377FDD}"/>
                    </a:ext>
                  </a:extLst>
                </p14:cNvPr>
                <p14:cNvContentPartPr/>
                <p14:nvPr/>
              </p14:nvContentPartPr>
              <p14:xfrm>
                <a:off x="4062377" y="3981108"/>
                <a:ext cx="332640" cy="7560"/>
              </p14:xfrm>
            </p:contentPart>
          </mc:Choice>
          <mc:Fallback xmlns="">
            <p:pic>
              <p:nvPicPr>
                <p:cNvPr id="17" name="Ink 16">
                  <a:extLst>
                    <a:ext uri="{FF2B5EF4-FFF2-40B4-BE49-F238E27FC236}">
                      <a16:creationId xmlns:a16="http://schemas.microsoft.com/office/drawing/2014/main" id="{4D5C61B2-9BA1-4F7F-81FB-282BC6377FDD}"/>
                    </a:ext>
                  </a:extLst>
                </p:cNvPr>
                <p:cNvPicPr/>
                <p:nvPr/>
              </p:nvPicPr>
              <p:blipFill>
                <a:blip r:embed="rId5"/>
                <a:stretch>
                  <a:fillRect/>
                </a:stretch>
              </p:blipFill>
              <p:spPr>
                <a:xfrm>
                  <a:off x="3995543" y="3914958"/>
                  <a:ext cx="465925" cy="13948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E6B9A317-CCB6-40EA-9EBD-B3ABBFA9916B}"/>
                    </a:ext>
                  </a:extLst>
                </p14:cNvPr>
                <p14:cNvContentPartPr/>
                <p14:nvPr/>
              </p14:nvContentPartPr>
              <p14:xfrm>
                <a:off x="4062377" y="5011068"/>
                <a:ext cx="925200" cy="12960"/>
              </p14:xfrm>
            </p:contentPart>
          </mc:Choice>
          <mc:Fallback xmlns="">
            <p:pic>
              <p:nvPicPr>
                <p:cNvPr id="29" name="Ink 28">
                  <a:extLst>
                    <a:ext uri="{FF2B5EF4-FFF2-40B4-BE49-F238E27FC236}">
                      <a16:creationId xmlns:a16="http://schemas.microsoft.com/office/drawing/2014/main" id="{E6B9A317-CCB6-40EA-9EBD-B3ABBFA9916B}"/>
                    </a:ext>
                  </a:extLst>
                </p:cNvPr>
                <p:cNvPicPr/>
                <p:nvPr/>
              </p:nvPicPr>
              <p:blipFill>
                <a:blip r:embed="rId7"/>
                <a:stretch>
                  <a:fillRect/>
                </a:stretch>
              </p:blipFill>
              <p:spPr>
                <a:xfrm>
                  <a:off x="3995500" y="4944362"/>
                  <a:ext cx="1058572" cy="14599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0">
                  <a:extLst>
                    <a:ext uri="{FF2B5EF4-FFF2-40B4-BE49-F238E27FC236}">
                      <a16:creationId xmlns:a16="http://schemas.microsoft.com/office/drawing/2014/main" id="{E21E953F-6310-4466-9C7F-86B6D183CC0B}"/>
                    </a:ext>
                  </a:extLst>
                </p14:cNvPr>
                <p14:cNvContentPartPr/>
                <p14:nvPr/>
              </p14:nvContentPartPr>
              <p14:xfrm>
                <a:off x="5265857" y="2314308"/>
                <a:ext cx="543240" cy="12960"/>
              </p14:xfrm>
            </p:contentPart>
          </mc:Choice>
          <mc:Fallback xmlns="">
            <p:pic>
              <p:nvPicPr>
                <p:cNvPr id="31" name="Ink 30">
                  <a:extLst>
                    <a:ext uri="{FF2B5EF4-FFF2-40B4-BE49-F238E27FC236}">
                      <a16:creationId xmlns:a16="http://schemas.microsoft.com/office/drawing/2014/main" id="{E21E953F-6310-4466-9C7F-86B6D183CC0B}"/>
                    </a:ext>
                  </a:extLst>
                </p:cNvPr>
                <p:cNvPicPr/>
                <p:nvPr/>
              </p:nvPicPr>
              <p:blipFill>
                <a:blip r:embed="rId9"/>
                <a:stretch>
                  <a:fillRect/>
                </a:stretch>
              </p:blipFill>
              <p:spPr>
                <a:xfrm>
                  <a:off x="5199003" y="2249508"/>
                  <a:ext cx="676567" cy="142190"/>
                </a:xfrm>
                <a:prstGeom prst="rect">
                  <a:avLst/>
                </a:prstGeom>
              </p:spPr>
            </p:pic>
          </mc:Fallback>
        </mc:AlternateContent>
      </p:grpSp>
    </p:spTree>
    <p:extLst>
      <p:ext uri="{BB962C8B-B14F-4D97-AF65-F5344CB8AC3E}">
        <p14:creationId xmlns:p14="http://schemas.microsoft.com/office/powerpoint/2010/main" val="120903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E87A-B02F-48B6-8FAD-9C4B03E674AB}"/>
              </a:ext>
            </a:extLst>
          </p:cNvPr>
          <p:cNvSpPr>
            <a:spLocks noGrp="1"/>
          </p:cNvSpPr>
          <p:nvPr>
            <p:ph type="title"/>
          </p:nvPr>
        </p:nvSpPr>
        <p:spPr/>
        <p:txBody>
          <a:bodyPr/>
          <a:lstStyle/>
          <a:p>
            <a:r>
              <a:rPr lang="en-US" dirty="0"/>
              <a:t>Disclaimers and Thoughts</a:t>
            </a:r>
          </a:p>
        </p:txBody>
      </p:sp>
      <p:sp>
        <p:nvSpPr>
          <p:cNvPr id="3" name="Content Placeholder 2">
            <a:extLst>
              <a:ext uri="{FF2B5EF4-FFF2-40B4-BE49-F238E27FC236}">
                <a16:creationId xmlns:a16="http://schemas.microsoft.com/office/drawing/2014/main" id="{7AEADF8F-065E-490D-A1E7-A080C970EBA3}"/>
              </a:ext>
            </a:extLst>
          </p:cNvPr>
          <p:cNvSpPr>
            <a:spLocks noGrp="1"/>
          </p:cNvSpPr>
          <p:nvPr>
            <p:ph idx="1"/>
          </p:nvPr>
        </p:nvSpPr>
        <p:spPr/>
        <p:txBody>
          <a:bodyPr>
            <a:normAutofit fontScale="85000" lnSpcReduction="20000"/>
          </a:bodyPr>
          <a:lstStyle/>
          <a:p>
            <a:r>
              <a:rPr lang="en-US" dirty="0"/>
              <a:t>These are ideas that we are presenting to make WinRMS useful.  If you have better ideas or ways to manage, please send those to any of us.</a:t>
            </a:r>
          </a:p>
          <a:p>
            <a:r>
              <a:rPr lang="en-US" dirty="0"/>
              <a:t>There are many ways to attack WinRMS however the presentations are based on the long term experiences of the users</a:t>
            </a:r>
          </a:p>
          <a:p>
            <a:r>
              <a:rPr lang="en-US" dirty="0"/>
              <a:t>Do not hesitate to contact any of us to help out</a:t>
            </a:r>
          </a:p>
          <a:p>
            <a:r>
              <a:rPr lang="en-US" dirty="0"/>
              <a:t>If you do not have WinRMS and would like it, please contact Kashif Iqbal or myself</a:t>
            </a:r>
          </a:p>
          <a:p>
            <a:r>
              <a:rPr lang="en-US" dirty="0"/>
              <a:t>It takes a few months to get WinRMS going at a station</a:t>
            </a:r>
          </a:p>
          <a:p>
            <a:r>
              <a:rPr lang="en-US" dirty="0"/>
              <a:t>The larger the station the more effective WinRMS is since it manages many accounts and control points</a:t>
            </a:r>
          </a:p>
          <a:p>
            <a:r>
              <a:rPr lang="en-US" dirty="0"/>
              <a:t>It takes daily management to make this work</a:t>
            </a:r>
          </a:p>
          <a:p>
            <a:r>
              <a:rPr lang="en-US" dirty="0"/>
              <a:t>You need to utilize other tools such as VSSC and IFCAP (VISTA) to reconcile and manage</a:t>
            </a:r>
          </a:p>
          <a:p>
            <a:pPr marL="0" indent="0">
              <a:buNone/>
            </a:pPr>
            <a:endParaRPr lang="en-US" dirty="0"/>
          </a:p>
        </p:txBody>
      </p:sp>
    </p:spTree>
    <p:extLst>
      <p:ext uri="{BB962C8B-B14F-4D97-AF65-F5344CB8AC3E}">
        <p14:creationId xmlns:p14="http://schemas.microsoft.com/office/powerpoint/2010/main" val="1294344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9C1D12-C9AA-4523-88ED-E8F8163BDB56}"/>
              </a:ext>
            </a:extLst>
          </p:cNvPr>
          <p:cNvPicPr>
            <a:picLocks noChangeAspect="1"/>
          </p:cNvPicPr>
          <p:nvPr/>
        </p:nvPicPr>
        <p:blipFill>
          <a:blip r:embed="rId3"/>
          <a:stretch>
            <a:fillRect/>
          </a:stretch>
        </p:blipFill>
        <p:spPr>
          <a:xfrm>
            <a:off x="3718095" y="119269"/>
            <a:ext cx="7572757" cy="5919707"/>
          </a:xfrm>
          <a:prstGeom prst="rect">
            <a:avLst/>
          </a:prstGeom>
        </p:spPr>
      </p:pic>
      <p:sp>
        <p:nvSpPr>
          <p:cNvPr id="7" name="TextBox 6">
            <a:extLst>
              <a:ext uri="{FF2B5EF4-FFF2-40B4-BE49-F238E27FC236}">
                <a16:creationId xmlns:a16="http://schemas.microsoft.com/office/drawing/2014/main" id="{4F99B6F8-46DB-4151-8B58-EE6B10AF4635}"/>
              </a:ext>
            </a:extLst>
          </p:cNvPr>
          <p:cNvSpPr txBox="1"/>
          <p:nvPr/>
        </p:nvSpPr>
        <p:spPr>
          <a:xfrm>
            <a:off x="389954" y="995423"/>
            <a:ext cx="2295373" cy="830997"/>
          </a:xfrm>
          <a:prstGeom prst="rect">
            <a:avLst/>
          </a:prstGeom>
          <a:noFill/>
        </p:spPr>
        <p:txBody>
          <a:bodyPr wrap="square" rtlCol="0">
            <a:spAutoFit/>
          </a:bodyPr>
          <a:lstStyle/>
          <a:p>
            <a:r>
              <a:rPr lang="en-US" sz="2400" dirty="0"/>
              <a:t>Example of TDA Withdrawal</a:t>
            </a:r>
          </a:p>
        </p:txBody>
      </p:sp>
    </p:spTree>
    <p:extLst>
      <p:ext uri="{BB962C8B-B14F-4D97-AF65-F5344CB8AC3E}">
        <p14:creationId xmlns:p14="http://schemas.microsoft.com/office/powerpoint/2010/main" val="495889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CBBB30-A7DE-4047-AB1E-4361A6BBB3A3}"/>
              </a:ext>
            </a:extLst>
          </p:cNvPr>
          <p:cNvGrpSpPr/>
          <p:nvPr/>
        </p:nvGrpSpPr>
        <p:grpSpPr>
          <a:xfrm>
            <a:off x="1020419" y="92766"/>
            <a:ext cx="10482470" cy="6003234"/>
            <a:chOff x="0" y="190500"/>
            <a:chExt cx="12192000" cy="6477000"/>
          </a:xfrm>
        </p:grpSpPr>
        <p:pic>
          <p:nvPicPr>
            <p:cNvPr id="4" name="Picture 3">
              <a:extLst>
                <a:ext uri="{FF2B5EF4-FFF2-40B4-BE49-F238E27FC236}">
                  <a16:creationId xmlns:a16="http://schemas.microsoft.com/office/drawing/2014/main" id="{13BF686B-7DA1-4900-BB68-295B7B553857}"/>
                </a:ext>
              </a:extLst>
            </p:cNvPr>
            <p:cNvPicPr>
              <a:picLocks noChangeAspect="1"/>
            </p:cNvPicPr>
            <p:nvPr/>
          </p:nvPicPr>
          <p:blipFill>
            <a:blip r:embed="rId3"/>
            <a:stretch>
              <a:fillRect/>
            </a:stretch>
          </p:blipFill>
          <p:spPr>
            <a:xfrm>
              <a:off x="0" y="190500"/>
              <a:ext cx="12192000" cy="6477000"/>
            </a:xfrm>
            <a:prstGeom prst="rect">
              <a:avLst/>
            </a:prstGeom>
          </p:spPr>
        </p:pic>
        <p:sp>
          <p:nvSpPr>
            <p:cNvPr id="5" name="TextBox 4">
              <a:extLst>
                <a:ext uri="{FF2B5EF4-FFF2-40B4-BE49-F238E27FC236}">
                  <a16:creationId xmlns:a16="http://schemas.microsoft.com/office/drawing/2014/main" id="{1B68B9E3-7763-4681-92D1-264D15AFEDC8}"/>
                </a:ext>
              </a:extLst>
            </p:cNvPr>
            <p:cNvSpPr txBox="1"/>
            <p:nvPr/>
          </p:nvSpPr>
          <p:spPr>
            <a:xfrm>
              <a:off x="6096000" y="4815069"/>
              <a:ext cx="2812648" cy="369332"/>
            </a:xfrm>
            <a:prstGeom prst="rect">
              <a:avLst/>
            </a:prstGeom>
            <a:noFill/>
          </p:spPr>
          <p:txBody>
            <a:bodyPr wrap="square" rtlCol="0">
              <a:spAutoFit/>
            </a:bodyPr>
            <a:lstStyle/>
            <a:p>
              <a:r>
                <a:rPr lang="en-US" dirty="0">
                  <a:highlight>
                    <a:srgbClr val="FFFF00"/>
                  </a:highlight>
                </a:rPr>
                <a:t>Funds withdrawal</a:t>
              </a:r>
            </a:p>
          </p:txBody>
        </p:sp>
        <p:cxnSp>
          <p:nvCxnSpPr>
            <p:cNvPr id="7" name="Straight Arrow Connector 6">
              <a:extLst>
                <a:ext uri="{FF2B5EF4-FFF2-40B4-BE49-F238E27FC236}">
                  <a16:creationId xmlns:a16="http://schemas.microsoft.com/office/drawing/2014/main" id="{5CDF285E-9A25-401A-93BD-7462B02F3E89}"/>
                </a:ext>
              </a:extLst>
            </p:cNvPr>
            <p:cNvCxnSpPr/>
            <p:nvPr/>
          </p:nvCxnSpPr>
          <p:spPr>
            <a:xfrm>
              <a:off x="7882359" y="4953965"/>
              <a:ext cx="256958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173281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E78B-FFE4-4534-96C5-57137F86F307}"/>
              </a:ext>
            </a:extLst>
          </p:cNvPr>
          <p:cNvSpPr>
            <a:spLocks noGrp="1"/>
          </p:cNvSpPr>
          <p:nvPr>
            <p:ph type="title"/>
          </p:nvPr>
        </p:nvSpPr>
        <p:spPr/>
        <p:txBody>
          <a:bodyPr>
            <a:normAutofit/>
          </a:bodyPr>
          <a:lstStyle/>
          <a:p>
            <a:r>
              <a:rPr lang="en-US" dirty="0"/>
              <a:t>Movement of Ceilings</a:t>
            </a:r>
          </a:p>
        </p:txBody>
      </p:sp>
      <p:sp>
        <p:nvSpPr>
          <p:cNvPr id="3" name="Content Placeholder 2">
            <a:extLst>
              <a:ext uri="{FF2B5EF4-FFF2-40B4-BE49-F238E27FC236}">
                <a16:creationId xmlns:a16="http://schemas.microsoft.com/office/drawing/2014/main" id="{0AC7ECCA-8CA2-42E9-91D3-9B3E32530FF6}"/>
              </a:ext>
            </a:extLst>
          </p:cNvPr>
          <p:cNvSpPr>
            <a:spLocks noGrp="1"/>
          </p:cNvSpPr>
          <p:nvPr>
            <p:ph idx="1"/>
          </p:nvPr>
        </p:nvSpPr>
        <p:spPr/>
        <p:txBody>
          <a:bodyPr>
            <a:normAutofit fontScale="92500" lnSpcReduction="20000"/>
          </a:bodyPr>
          <a:lstStyle/>
          <a:p>
            <a:r>
              <a:rPr lang="en-US" dirty="0"/>
              <a:t>Throughout the year, you may need to move ceilings amongst your FCPs in a Program.  This may be due to a salary or all other FCP being in a deficit that needs to be corrected or it may be so you can do cost transfers to close out PY.</a:t>
            </a:r>
          </a:p>
          <a:p>
            <a:r>
              <a:rPr lang="en-US" dirty="0"/>
              <a:t>In order to do this, you will use the Funds Allocation and Funds Distribution items in WinRMS.</a:t>
            </a:r>
          </a:p>
          <a:p>
            <a:r>
              <a:rPr lang="en-US" dirty="0"/>
              <a:t>You will first want to Add a Funds Allocation to show the movement of funds from the FCPs.  The total amount of the Funds Allocation will be $0 as you will be moving funds from one FCP to the other.</a:t>
            </a:r>
          </a:p>
          <a:p>
            <a:r>
              <a:rPr lang="en-US" dirty="0"/>
              <a:t>Once the Funds Allocation is complete, you will need to do a Funds Distribution to an Account in WinRMS.  For this, I use an admin account that is set-up for these types of transactions. Each FCP will need its own Funds Distribution to that account.</a:t>
            </a:r>
          </a:p>
        </p:txBody>
      </p:sp>
    </p:spTree>
    <p:extLst>
      <p:ext uri="{BB962C8B-B14F-4D97-AF65-F5344CB8AC3E}">
        <p14:creationId xmlns:p14="http://schemas.microsoft.com/office/powerpoint/2010/main" val="2726147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4434-FA34-430A-986C-9A33D6AF8696}"/>
              </a:ext>
            </a:extLst>
          </p:cNvPr>
          <p:cNvSpPr>
            <a:spLocks noGrp="1"/>
          </p:cNvSpPr>
          <p:nvPr>
            <p:ph type="title"/>
          </p:nvPr>
        </p:nvSpPr>
        <p:spPr/>
        <p:txBody>
          <a:bodyPr/>
          <a:lstStyle/>
          <a:p>
            <a:r>
              <a:rPr lang="en-US" dirty="0"/>
              <a:t>Movement of Ceilings (Allocation)</a:t>
            </a:r>
          </a:p>
        </p:txBody>
      </p:sp>
      <p:pic>
        <p:nvPicPr>
          <p:cNvPr id="4" name="Content Placeholder 3">
            <a:extLst>
              <a:ext uri="{FF2B5EF4-FFF2-40B4-BE49-F238E27FC236}">
                <a16:creationId xmlns:a16="http://schemas.microsoft.com/office/drawing/2014/main" id="{AF9BD776-A100-4649-AE5B-6596AB28E214}"/>
              </a:ext>
            </a:extLst>
          </p:cNvPr>
          <p:cNvPicPr>
            <a:picLocks noGrp="1" noChangeAspect="1"/>
          </p:cNvPicPr>
          <p:nvPr>
            <p:ph idx="1"/>
          </p:nvPr>
        </p:nvPicPr>
        <p:blipFill>
          <a:blip r:embed="rId2"/>
          <a:stretch>
            <a:fillRect/>
          </a:stretch>
        </p:blipFill>
        <p:spPr>
          <a:xfrm>
            <a:off x="3597703" y="1825625"/>
            <a:ext cx="4996593" cy="4351338"/>
          </a:xfrm>
          <a:prstGeom prst="rect">
            <a:avLst/>
          </a:prstGeom>
        </p:spPr>
      </p:pic>
    </p:spTree>
    <p:extLst>
      <p:ext uri="{BB962C8B-B14F-4D97-AF65-F5344CB8AC3E}">
        <p14:creationId xmlns:p14="http://schemas.microsoft.com/office/powerpoint/2010/main" val="4541330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6D24-2072-4979-9C16-66AB98D4DAEE}"/>
              </a:ext>
            </a:extLst>
          </p:cNvPr>
          <p:cNvSpPr>
            <a:spLocks noGrp="1"/>
          </p:cNvSpPr>
          <p:nvPr>
            <p:ph type="title"/>
          </p:nvPr>
        </p:nvSpPr>
        <p:spPr/>
        <p:txBody>
          <a:bodyPr/>
          <a:lstStyle/>
          <a:p>
            <a:r>
              <a:rPr lang="en-US" dirty="0"/>
              <a:t>Movement of Ceilings (Distribution)</a:t>
            </a:r>
          </a:p>
        </p:txBody>
      </p:sp>
      <p:pic>
        <p:nvPicPr>
          <p:cNvPr id="4" name="Content Placeholder 3">
            <a:extLst>
              <a:ext uri="{FF2B5EF4-FFF2-40B4-BE49-F238E27FC236}">
                <a16:creationId xmlns:a16="http://schemas.microsoft.com/office/drawing/2014/main" id="{D65559D7-ED6E-4D11-9D40-AC33709662AA}"/>
              </a:ext>
            </a:extLst>
          </p:cNvPr>
          <p:cNvPicPr>
            <a:picLocks noGrp="1" noChangeAspect="1"/>
          </p:cNvPicPr>
          <p:nvPr>
            <p:ph idx="1"/>
          </p:nvPr>
        </p:nvPicPr>
        <p:blipFill>
          <a:blip r:embed="rId2"/>
          <a:stretch>
            <a:fillRect/>
          </a:stretch>
        </p:blipFill>
        <p:spPr>
          <a:xfrm>
            <a:off x="3377103" y="1825625"/>
            <a:ext cx="5437793" cy="4351338"/>
          </a:xfrm>
          <a:prstGeom prst="rect">
            <a:avLst/>
          </a:prstGeom>
        </p:spPr>
      </p:pic>
    </p:spTree>
    <p:extLst>
      <p:ext uri="{BB962C8B-B14F-4D97-AF65-F5344CB8AC3E}">
        <p14:creationId xmlns:p14="http://schemas.microsoft.com/office/powerpoint/2010/main" val="3719485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8C05B4-06F3-4CED-91E4-EAC0DF9D42F1}"/>
              </a:ext>
            </a:extLst>
          </p:cNvPr>
          <p:cNvPicPr>
            <a:picLocks noChangeAspect="1"/>
          </p:cNvPicPr>
          <p:nvPr/>
        </p:nvPicPr>
        <p:blipFill>
          <a:blip r:embed="rId3"/>
          <a:stretch>
            <a:fillRect/>
          </a:stretch>
        </p:blipFill>
        <p:spPr>
          <a:xfrm>
            <a:off x="0" y="0"/>
            <a:ext cx="6114434" cy="5214551"/>
          </a:xfrm>
          <a:prstGeom prst="rect">
            <a:avLst/>
          </a:prstGeom>
        </p:spPr>
      </p:pic>
      <p:pic>
        <p:nvPicPr>
          <p:cNvPr id="6" name="Picture 5">
            <a:extLst>
              <a:ext uri="{FF2B5EF4-FFF2-40B4-BE49-F238E27FC236}">
                <a16:creationId xmlns:a16="http://schemas.microsoft.com/office/drawing/2014/main" id="{A259F0DE-6919-41DB-A989-71BD6CD87A3C}"/>
              </a:ext>
            </a:extLst>
          </p:cNvPr>
          <p:cNvPicPr>
            <a:picLocks noChangeAspect="1"/>
          </p:cNvPicPr>
          <p:nvPr/>
        </p:nvPicPr>
        <p:blipFill>
          <a:blip r:embed="rId4"/>
          <a:stretch>
            <a:fillRect/>
          </a:stretch>
        </p:blipFill>
        <p:spPr>
          <a:xfrm>
            <a:off x="6114434" y="0"/>
            <a:ext cx="6114433" cy="5214551"/>
          </a:xfrm>
          <a:prstGeom prst="rect">
            <a:avLst/>
          </a:prstGeom>
        </p:spPr>
      </p:pic>
      <p:sp>
        <p:nvSpPr>
          <p:cNvPr id="7" name="TextBox 6">
            <a:extLst>
              <a:ext uri="{FF2B5EF4-FFF2-40B4-BE49-F238E27FC236}">
                <a16:creationId xmlns:a16="http://schemas.microsoft.com/office/drawing/2014/main" id="{40B6C1A0-9E86-4F79-9361-1EE57F225497}"/>
              </a:ext>
            </a:extLst>
          </p:cNvPr>
          <p:cNvSpPr txBox="1"/>
          <p:nvPr/>
        </p:nvSpPr>
        <p:spPr>
          <a:xfrm>
            <a:off x="266219" y="5660020"/>
            <a:ext cx="11389488" cy="523220"/>
          </a:xfrm>
          <a:prstGeom prst="rect">
            <a:avLst/>
          </a:prstGeom>
          <a:noFill/>
        </p:spPr>
        <p:txBody>
          <a:bodyPr wrap="square" rtlCol="0">
            <a:spAutoFit/>
          </a:bodyPr>
          <a:lstStyle/>
          <a:p>
            <a:r>
              <a:rPr lang="en-US" sz="2800" dirty="0"/>
              <a:t>Here are a few report options that pertain to everything we’ve just gone over</a:t>
            </a:r>
          </a:p>
        </p:txBody>
      </p:sp>
    </p:spTree>
    <p:extLst>
      <p:ext uri="{BB962C8B-B14F-4D97-AF65-F5344CB8AC3E}">
        <p14:creationId xmlns:p14="http://schemas.microsoft.com/office/powerpoint/2010/main" val="2609055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F033-ECBA-4EC5-9719-C1D99C33A22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13A4CE8E-824A-4106-91D5-6D2761596B74}"/>
              </a:ext>
            </a:extLst>
          </p:cNvPr>
          <p:cNvSpPr>
            <a:spLocks noGrp="1"/>
          </p:cNvSpPr>
          <p:nvPr>
            <p:ph idx="1"/>
          </p:nvPr>
        </p:nvSpPr>
        <p:spPr/>
        <p:txBody>
          <a:bodyPr/>
          <a:lstStyle/>
          <a:p>
            <a:r>
              <a:rPr lang="en-US" dirty="0"/>
              <a:t>Allocate to an FCP and Distribute to an account</a:t>
            </a:r>
          </a:p>
          <a:p>
            <a:r>
              <a:rPr lang="en-US" dirty="0"/>
              <a:t>Daily Management of TDAS – Use RAFT or AACS to Access data</a:t>
            </a:r>
          </a:p>
          <a:p>
            <a:r>
              <a:rPr lang="en-US" dirty="0"/>
              <a:t>Balance your Ceilings at least once a month</a:t>
            </a:r>
          </a:p>
          <a:p>
            <a:r>
              <a:rPr lang="en-US" dirty="0"/>
              <a:t>Reminder Session 2 is tomorrow</a:t>
            </a:r>
          </a:p>
          <a:p>
            <a:endParaRPr lang="en-US" dirty="0"/>
          </a:p>
        </p:txBody>
      </p:sp>
    </p:spTree>
    <p:extLst>
      <p:ext uri="{BB962C8B-B14F-4D97-AF65-F5344CB8AC3E}">
        <p14:creationId xmlns:p14="http://schemas.microsoft.com/office/powerpoint/2010/main" val="31102834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236C-7D84-47D5-812B-AA51D6E1D68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991E146-F16C-4F7D-8E0C-66F50254128A}"/>
              </a:ext>
            </a:extLst>
          </p:cNvPr>
          <p:cNvSpPr>
            <a:spLocks noGrp="1"/>
          </p:cNvSpPr>
          <p:nvPr>
            <p:ph idx="1"/>
          </p:nvPr>
        </p:nvSpPr>
        <p:spPr>
          <a:xfrm>
            <a:off x="838200" y="1662545"/>
            <a:ext cx="10515600" cy="4290169"/>
          </a:xfrm>
        </p:spPr>
        <p:txBody>
          <a:bodyPr/>
          <a:lstStyle/>
          <a:p>
            <a:r>
              <a:rPr lang="en-US" dirty="0"/>
              <a:t>A recording of this session and the associated handouts will be available on ORPP&amp;E’s Education and Training website approximately one-week post-webinar</a:t>
            </a:r>
          </a:p>
          <a:p>
            <a:r>
              <a:rPr lang="en-US" dirty="0"/>
              <a:t>An archive of this and other webinars can be found here:  </a:t>
            </a:r>
            <a:r>
              <a:rPr lang="en-US" dirty="0">
                <a:hlinkClick r:id="rId2"/>
              </a:rPr>
              <a:t>https://www.research.va.gov/programs/orppe/education/webinars/archives.cfm</a:t>
            </a:r>
            <a:endParaRPr lang="en-US" dirty="0"/>
          </a:p>
          <a:p>
            <a:endParaRPr lang="en-US" dirty="0"/>
          </a:p>
        </p:txBody>
      </p:sp>
    </p:spTree>
    <p:extLst>
      <p:ext uri="{BB962C8B-B14F-4D97-AF65-F5344CB8AC3E}">
        <p14:creationId xmlns:p14="http://schemas.microsoft.com/office/powerpoint/2010/main" val="1201617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4084C7-649F-47C2-B444-6035B99A62B4}"/>
              </a:ext>
            </a:extLst>
          </p:cNvPr>
          <p:cNvSpPr>
            <a:spLocks noGrp="1"/>
          </p:cNvSpPr>
          <p:nvPr>
            <p:ph type="ctrTitle"/>
          </p:nvPr>
        </p:nvSpPr>
        <p:spPr/>
        <p:txBody>
          <a:bodyPr/>
          <a:lstStyle/>
          <a:p>
            <a:r>
              <a:rPr lang="en-US" dirty="0">
                <a:solidFill>
                  <a:schemeClr val="tx1"/>
                </a:solidFill>
              </a:rPr>
              <a:t>Questions??</a:t>
            </a:r>
          </a:p>
        </p:txBody>
      </p:sp>
    </p:spTree>
    <p:extLst>
      <p:ext uri="{BB962C8B-B14F-4D97-AF65-F5344CB8AC3E}">
        <p14:creationId xmlns:p14="http://schemas.microsoft.com/office/powerpoint/2010/main" val="1506588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FCC1-5EE1-4082-A377-DFE0B105E182}"/>
              </a:ext>
            </a:extLst>
          </p:cNvPr>
          <p:cNvSpPr>
            <a:spLocks noGrp="1"/>
          </p:cNvSpPr>
          <p:nvPr>
            <p:ph type="title"/>
          </p:nvPr>
        </p:nvSpPr>
        <p:spPr/>
        <p:txBody>
          <a:bodyPr/>
          <a:lstStyle/>
          <a:p>
            <a:r>
              <a:rPr lang="en-US" dirty="0"/>
              <a:t>Rules of Engagement</a:t>
            </a:r>
          </a:p>
        </p:txBody>
      </p:sp>
      <p:sp>
        <p:nvSpPr>
          <p:cNvPr id="3" name="Content Placeholder 2">
            <a:extLst>
              <a:ext uri="{FF2B5EF4-FFF2-40B4-BE49-F238E27FC236}">
                <a16:creationId xmlns:a16="http://schemas.microsoft.com/office/drawing/2014/main" id="{8661FDFE-D0EA-408C-ADF3-072C3CF74409}"/>
              </a:ext>
            </a:extLst>
          </p:cNvPr>
          <p:cNvSpPr>
            <a:spLocks noGrp="1"/>
          </p:cNvSpPr>
          <p:nvPr>
            <p:ph idx="1"/>
          </p:nvPr>
        </p:nvSpPr>
        <p:spPr/>
        <p:txBody>
          <a:bodyPr>
            <a:normAutofit fontScale="92500" lnSpcReduction="20000"/>
          </a:bodyPr>
          <a:lstStyle/>
          <a:p>
            <a:r>
              <a:rPr lang="en-US" dirty="0"/>
              <a:t>You Allocate a TDA to a Control Point and then you Distribute to an Account</a:t>
            </a:r>
          </a:p>
          <a:p>
            <a:r>
              <a:rPr lang="en-US" dirty="0"/>
              <a:t>Transactions occur at the Control Point level.  WinRMS does not split a transaction among several Control Points</a:t>
            </a:r>
          </a:p>
          <a:p>
            <a:pPr lvl="1"/>
            <a:r>
              <a:rPr lang="en-US" dirty="0"/>
              <a:t>Purchases hit one control point – you have to execute Cost Transfers (EWs, Ebs) to move the cost to another FCP</a:t>
            </a:r>
          </a:p>
          <a:p>
            <a:pPr lvl="1"/>
            <a:r>
              <a:rPr lang="en-US" dirty="0"/>
              <a:t>Salaries hit one control point in FMS – you have to let them hit one FCP in WinRMS then transfer the cost</a:t>
            </a:r>
          </a:p>
          <a:p>
            <a:pPr lvl="1"/>
            <a:r>
              <a:rPr lang="en-US" dirty="0"/>
              <a:t>The Expense Transfer Module is for transferring or distributing costs within one FCP</a:t>
            </a:r>
          </a:p>
          <a:p>
            <a:r>
              <a:rPr lang="en-US" dirty="0"/>
              <a:t>Orders may hit WinRMS but not yet hit FMS because they are not obligated so you have to account for that when balancing</a:t>
            </a:r>
          </a:p>
          <a:p>
            <a:r>
              <a:rPr lang="en-US" dirty="0"/>
              <a:t>Salaries can be projected to the whole year or partial</a:t>
            </a:r>
          </a:p>
          <a:p>
            <a:r>
              <a:rPr lang="en-US" dirty="0"/>
              <a:t>The Administrators Report is a Critical report for you to use</a:t>
            </a:r>
          </a:p>
        </p:txBody>
      </p:sp>
    </p:spTree>
    <p:extLst>
      <p:ext uri="{BB962C8B-B14F-4D97-AF65-F5344CB8AC3E}">
        <p14:creationId xmlns:p14="http://schemas.microsoft.com/office/powerpoint/2010/main" val="3193745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E7A-A455-4C12-B5FC-CC9AAB599197}"/>
              </a:ext>
            </a:extLst>
          </p:cNvPr>
          <p:cNvSpPr>
            <a:spLocks noGrp="1"/>
          </p:cNvSpPr>
          <p:nvPr>
            <p:ph type="title"/>
          </p:nvPr>
        </p:nvSpPr>
        <p:spPr/>
        <p:txBody>
          <a:bodyPr/>
          <a:lstStyle/>
          <a:p>
            <a:r>
              <a:rPr lang="en-US" dirty="0"/>
              <a:t>Prior Year (PY) Overview</a:t>
            </a:r>
          </a:p>
        </p:txBody>
      </p:sp>
      <p:sp>
        <p:nvSpPr>
          <p:cNvPr id="5" name="Content Placeholder 2">
            <a:extLst>
              <a:ext uri="{FF2B5EF4-FFF2-40B4-BE49-F238E27FC236}">
                <a16:creationId xmlns:a16="http://schemas.microsoft.com/office/drawing/2014/main" id="{4F14EFBC-A772-4BFE-9362-65466C6D96A9}"/>
              </a:ext>
            </a:extLst>
          </p:cNvPr>
          <p:cNvSpPr>
            <a:spLocks noGrp="1"/>
          </p:cNvSpPr>
          <p:nvPr>
            <p:ph idx="1"/>
          </p:nvPr>
        </p:nvSpPr>
        <p:spPr>
          <a:xfrm>
            <a:off x="838200" y="1160462"/>
            <a:ext cx="10515600" cy="4351338"/>
          </a:xfrm>
        </p:spPr>
        <p:txBody>
          <a:bodyPr>
            <a:normAutofit fontScale="92500" lnSpcReduction="20000"/>
          </a:bodyPr>
          <a:lstStyle/>
          <a:p>
            <a:r>
              <a:rPr lang="en-US" dirty="0"/>
              <a:t>In October each year, you will close out the previous fiscal year in WinRMS.  Once you have closed it out, </a:t>
            </a:r>
            <a:r>
              <a:rPr lang="en-US" dirty="0">
                <a:highlight>
                  <a:srgbClr val="FFFF00"/>
                </a:highlight>
              </a:rPr>
              <a:t>no more downloads or entries should occur</a:t>
            </a:r>
            <a:r>
              <a:rPr lang="en-US" dirty="0"/>
              <a:t>.  </a:t>
            </a:r>
          </a:p>
          <a:p>
            <a:r>
              <a:rPr lang="en-US" dirty="0"/>
              <a:t>When setting up the new fiscal year, you will want to make note that these FCPs are now Prior Year.</a:t>
            </a:r>
          </a:p>
          <a:p>
            <a:r>
              <a:rPr lang="en-US" dirty="0"/>
              <a:t>The remaining balances from each PY FCP will need to be entered.  This can be found by either looking at your previous fiscal year ending balance in WinRMS or from the Status of Allowance (SOA - FMS).</a:t>
            </a:r>
          </a:p>
          <a:p>
            <a:r>
              <a:rPr lang="en-US" dirty="0"/>
              <a:t>To enter the remaining balance for each PY FCP in the new fiscal year, you will want to allocate the amount to the FCP and then distribute to the accounts.</a:t>
            </a:r>
          </a:p>
          <a:p>
            <a:r>
              <a:rPr lang="en-US" dirty="0"/>
              <a:t>I recommend no longer downloading the PY FCP and doing manual entries of any adjustments/items.</a:t>
            </a:r>
          </a:p>
          <a:p>
            <a:endParaRPr lang="en-US" dirty="0"/>
          </a:p>
          <a:p>
            <a:endParaRPr lang="en-US" dirty="0"/>
          </a:p>
        </p:txBody>
      </p:sp>
    </p:spTree>
    <p:extLst>
      <p:ext uri="{BB962C8B-B14F-4D97-AF65-F5344CB8AC3E}">
        <p14:creationId xmlns:p14="http://schemas.microsoft.com/office/powerpoint/2010/main" val="63956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6230-D27B-4D68-BADB-1825957FCE00}"/>
              </a:ext>
            </a:extLst>
          </p:cNvPr>
          <p:cNvSpPr>
            <a:spLocks noGrp="1"/>
          </p:cNvSpPr>
          <p:nvPr>
            <p:ph type="title"/>
          </p:nvPr>
        </p:nvSpPr>
        <p:spPr/>
        <p:txBody>
          <a:bodyPr/>
          <a:lstStyle/>
          <a:p>
            <a:r>
              <a:rPr lang="en-US" dirty="0"/>
              <a:t>How to Setup PY FCPs</a:t>
            </a:r>
          </a:p>
        </p:txBody>
      </p:sp>
      <p:sp>
        <p:nvSpPr>
          <p:cNvPr id="3" name="Content Placeholder 2">
            <a:extLst>
              <a:ext uri="{FF2B5EF4-FFF2-40B4-BE49-F238E27FC236}">
                <a16:creationId xmlns:a16="http://schemas.microsoft.com/office/drawing/2014/main" id="{1CFF190C-E410-476E-915B-525E9CE7B856}"/>
              </a:ext>
            </a:extLst>
          </p:cNvPr>
          <p:cNvSpPr>
            <a:spLocks noGrp="1"/>
          </p:cNvSpPr>
          <p:nvPr>
            <p:ph idx="1"/>
          </p:nvPr>
        </p:nvSpPr>
        <p:spPr/>
        <p:txBody>
          <a:bodyPr>
            <a:normAutofit fontScale="92500" lnSpcReduction="10000"/>
          </a:bodyPr>
          <a:lstStyle/>
          <a:p>
            <a:r>
              <a:rPr lang="en-US" dirty="0"/>
              <a:t>When setting up the new fiscal year, the FCPs will automatically transfer over to the new year.  </a:t>
            </a:r>
          </a:p>
          <a:p>
            <a:r>
              <a:rPr lang="en-US" dirty="0"/>
              <a:t>You will want to delete the FCPs that are no longer in use (Last year’s PY).  This can be done by going to Find -&gt; Find Control Point -&gt; And then clicking on the FCP and selecting Remove Control Point.</a:t>
            </a:r>
          </a:p>
          <a:p>
            <a:r>
              <a:rPr lang="en-US" dirty="0"/>
              <a:t>For the All Other FCPs that are now PY, you will want to edit them to make note of this and change the description to state PY. This can be done by going to Find -&gt; Find Control Point -&gt; And then clicking on the FCP and selecting Change Control Point.</a:t>
            </a:r>
          </a:p>
          <a:p>
            <a:r>
              <a:rPr lang="en-US" dirty="0"/>
              <a:t>For the salary FCPs that don’t change numbers each year, you want to make sure you designate the PY FCP and still have it listed as a FCP in WinRMS.  For example, CY would be FCP 403 and PY I designate as P403.  </a:t>
            </a:r>
          </a:p>
          <a:p>
            <a:pPr marL="0" indent="0">
              <a:buNone/>
            </a:pPr>
            <a:endParaRPr lang="en-US" dirty="0"/>
          </a:p>
        </p:txBody>
      </p:sp>
    </p:spTree>
    <p:extLst>
      <p:ext uri="{BB962C8B-B14F-4D97-AF65-F5344CB8AC3E}">
        <p14:creationId xmlns:p14="http://schemas.microsoft.com/office/powerpoint/2010/main" val="3670189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heme/theme1.xml><?xml version="1.0" encoding="utf-8"?>
<a:theme xmlns:a="http://schemas.openxmlformats.org/drawingml/2006/main" name="20201208_VA PPT Presentation Training_V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674CFC73-BF36-4D7E-AE60-D8966577A89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18731525-1082-44B3-8D7A-902E0826DF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EB4FB883462145981A371799DBAB3B" ma:contentTypeVersion="3" ma:contentTypeDescription="Create a new document." ma:contentTypeScope="" ma:versionID="995fdb63e3dd1e8f1da6443957a04005">
  <xsd:schema xmlns:xsd="http://www.w3.org/2001/XMLSchema" xmlns:xs="http://www.w3.org/2001/XMLSchema" xmlns:p="http://schemas.microsoft.com/office/2006/metadata/properties" xmlns:ns2="385b34af-4a23-4d35-a748-141791af8ffa" targetNamespace="http://schemas.microsoft.com/office/2006/metadata/properties" ma:root="true" ma:fieldsID="8637b35d59bada72ae95b18b02a69523" ns2:_="">
    <xsd:import namespace="385b34af-4a23-4d35-a748-141791af8ffa"/>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b34af-4a23-4d35-a748-141791af8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E4DB6A-38C1-4341-8198-0625D0A61371}">
  <ds:schemaRefs>
    <ds:schemaRef ds:uri="http://schemas.microsoft.com/sharepoint/v3/contenttype/forms"/>
  </ds:schemaRefs>
</ds:datastoreItem>
</file>

<file path=customXml/itemProps2.xml><?xml version="1.0" encoding="utf-8"?>
<ds:datastoreItem xmlns:ds="http://schemas.openxmlformats.org/officeDocument/2006/customXml" ds:itemID="{282E7ED3-0FEA-4E14-A3F4-ED68CA9BBE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5b34af-4a23-4d35-a748-141791af8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3080D7-ECA3-4C89-9E2A-BCED3BB7CB8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85b34af-4a23-4d35-a748-141791af8f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20201208_VA PPT Presentation Training_VS</Template>
  <TotalTime>1000</TotalTime>
  <Words>4906</Words>
  <Application>Microsoft Office PowerPoint</Application>
  <PresentationFormat>Widescreen</PresentationFormat>
  <Paragraphs>360</Paragraphs>
  <Slides>68</Slides>
  <Notes>30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68</vt:i4>
      </vt:variant>
    </vt:vector>
  </HeadingPairs>
  <TitlesOfParts>
    <vt:vector size="75" baseType="lpstr">
      <vt:lpstr>Arial</vt:lpstr>
      <vt:lpstr>Calibri</vt:lpstr>
      <vt:lpstr>Calibri Light</vt:lpstr>
      <vt:lpstr>20201208_VA PPT Presentation Training_VS</vt:lpstr>
      <vt:lpstr>1_Office Theme</vt:lpstr>
      <vt:lpstr>Office Theme</vt:lpstr>
      <vt:lpstr>think-cell Slide</vt:lpstr>
      <vt:lpstr>Managing and Navigating WinRMS Session 1:  TDAs – Allocations and Distributions </vt:lpstr>
      <vt:lpstr>Objectives</vt:lpstr>
      <vt:lpstr>Presenters</vt:lpstr>
      <vt:lpstr>Poll Question 1</vt:lpstr>
      <vt:lpstr>Poll Question 2</vt:lpstr>
      <vt:lpstr>Disclaimers and Thoughts</vt:lpstr>
      <vt:lpstr>Rules of Engagement</vt:lpstr>
      <vt:lpstr>Prior Year (PY) Overview</vt:lpstr>
      <vt:lpstr>How to Setup PY FCPs</vt:lpstr>
      <vt:lpstr>Set-up of PY FCP</vt:lpstr>
      <vt:lpstr>Set-up of PY FCP</vt:lpstr>
      <vt:lpstr>Set-up of PY FCP</vt:lpstr>
      <vt:lpstr>How to Figure out the number to Put in</vt:lpstr>
      <vt:lpstr>WinRMS Reports</vt:lpstr>
      <vt:lpstr>PowerPoint Presentation</vt:lpstr>
      <vt:lpstr>Administrators Summary Report – Account Balances</vt:lpstr>
      <vt:lpstr>WinRMS FCP Balance</vt:lpstr>
      <vt:lpstr>WinRMS Summary Status</vt:lpstr>
      <vt:lpstr>WinRMS Detail Status</vt:lpstr>
      <vt:lpstr>How to Figure out the number to put in (cont.)</vt:lpstr>
      <vt:lpstr>Account Balance Report</vt:lpstr>
      <vt:lpstr>Account Balance – Summary or Detailed Status</vt:lpstr>
      <vt:lpstr>How to Allocate PY</vt:lpstr>
      <vt:lpstr>How to Allocate PY (cont.)</vt:lpstr>
      <vt:lpstr>How to Allocate PY (cont.)</vt:lpstr>
      <vt:lpstr>How to Distribute PY</vt:lpstr>
      <vt:lpstr>How to Distribute PY (cont.)</vt:lpstr>
      <vt:lpstr>How to Distribute PY (cont.) </vt:lpstr>
      <vt:lpstr>How to Distribute PY (cont.) </vt:lpstr>
      <vt:lpstr>Current Year - ITA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Loading TDAs throughout the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Movement of Ceilings</vt:lpstr>
      <vt:lpstr>Movement of Ceilings (Allocation)</vt:lpstr>
      <vt:lpstr>Movement of Ceilings (Distribution)</vt:lpstr>
      <vt:lpstr>PowerPoint Presentation</vt:lpstr>
      <vt:lpstr>Conclusions</vt:lpstr>
      <vt:lpstr>Availability of Recording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Navigating WinRMS Session 1:  TDAs – Allocations and Distributions </dc:title>
  <dc:subject>Managing and Navigating WinRMS Session 1:  TDAs – Allocations and Distributions </dc:subject>
  <dc:creator>Points, Kari</dc:creator>
  <cp:keywords>Managing and Navigating WinRMS Session 1:  TDAs – Allocations and Distributions </cp:keywords>
  <cp:lastModifiedBy>Rivera, Portia T</cp:lastModifiedBy>
  <cp:revision>87</cp:revision>
  <dcterms:created xsi:type="dcterms:W3CDTF">2021-03-21T19:53:55Z</dcterms:created>
  <dcterms:modified xsi:type="dcterms:W3CDTF">2021-06-29T13:17:02Z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0x01010094EB4FB883462145981A371799DBAB3B</vt:lpwstr>
  </property>
</Properties>
</file>